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3" r:id="rId2"/>
    <p:sldId id="260" r:id="rId3"/>
    <p:sldId id="274" r:id="rId4"/>
    <p:sldId id="290" r:id="rId5"/>
    <p:sldId id="291" r:id="rId6"/>
    <p:sldId id="292" r:id="rId7"/>
    <p:sldId id="322" r:id="rId8"/>
    <p:sldId id="293" r:id="rId9"/>
    <p:sldId id="294" r:id="rId10"/>
    <p:sldId id="295" r:id="rId11"/>
    <p:sldId id="296" r:id="rId12"/>
    <p:sldId id="297" r:id="rId13"/>
    <p:sldId id="298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4" r:id="rId25"/>
    <p:sldId id="313" r:id="rId26"/>
    <p:sldId id="315" r:id="rId27"/>
    <p:sldId id="316" r:id="rId28"/>
    <p:sldId id="317" r:id="rId29"/>
    <p:sldId id="319" r:id="rId30"/>
    <p:sldId id="320" r:id="rId31"/>
    <p:sldId id="32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2F5BDC-541B-3B41-8875-848A0E10F07D}" v="16" dt="2023-04-10T16:39:11.910"/>
    <p1510:client id="{DD46DD4C-AEF7-F648-B558-394731ABF58E}" v="210" dt="2023-04-11T17:00:41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8"/>
    <p:restoredTop sz="96208"/>
  </p:normalViewPr>
  <p:slideViewPr>
    <p:cSldViewPr snapToGrid="0">
      <p:cViewPr varScale="1">
        <p:scale>
          <a:sx n="116" d="100"/>
          <a:sy n="116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B4EAC-3E52-CA46-9CB1-C2F35D51063F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0D894-F7F9-F046-9155-88E728EB0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6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190AF-67A3-D95C-EB99-E2C9933DF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3E19B-F487-E945-05B5-F7ACFA595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D6DAA-A1E4-DC49-246F-A581825E1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3E291-964A-0FCE-ECBE-8EDE6FC4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35B96-4AA3-0336-F3B0-2693CC51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35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A66D-81E0-A1CC-9C29-B1B7EAC1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F2EF2-4335-20AA-A4F6-1CE5FB2DB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BE0E5-730A-659C-65FA-92D65CCD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C8819-8228-E0ED-03E6-53F59939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D5E8A-B886-A5D5-1F23-23844803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4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BB7C93-203C-088B-C2E7-BAA55CD81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AA3F4-9AE8-77EC-334E-019028339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B8F79-F6A8-E67E-07ED-277428F92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96E81-58AD-0014-7093-D266AEF3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65FA3-D9AD-4305-D463-8AE3670B1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0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17F7-7B07-C064-8031-E3D01658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>
            <a:normAutofit/>
          </a:bodyPr>
          <a:lstStyle>
            <a:lvl1pPr>
              <a:defRPr sz="2800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EBB1-861C-A3E5-6A89-C6A423D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CAE2F-F2BB-E54C-CEA3-A82F3A5E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3267-0925-6BA9-E02B-4A76C662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90860" cy="365125"/>
          </a:xfrm>
        </p:spPr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41BB68-CF48-FE6D-F165-AC0F577ED6C1}"/>
              </a:ext>
            </a:extLst>
          </p:cNvPr>
          <p:cNvCxnSpPr/>
          <p:nvPr userDrawn="1"/>
        </p:nvCxnSpPr>
        <p:spPr>
          <a:xfrm>
            <a:off x="0" y="544234"/>
            <a:ext cx="12192000" cy="0"/>
          </a:xfrm>
          <a:prstGeom prst="line">
            <a:avLst/>
          </a:prstGeom>
          <a:ln w="76200">
            <a:solidFill>
              <a:srgbClr val="F6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15A3C6-8261-F2D8-FC23-46D9CCAC55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52" y="6280293"/>
            <a:ext cx="1398295" cy="5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01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63DE-F1D8-F6E0-91B3-8C74ACB3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A945A-C8B1-CEBE-FF96-634D5C1E8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7229C-273F-1A85-C951-DDD429A6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FDE8B-40C5-1E2F-7739-E5A876E3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BDFE9-F529-0C4A-6971-2D7BE88D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64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E308-F22C-98D2-C131-B7593B09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29A07-A999-3F7F-6548-AE668A6D8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35076-7036-8FA3-0C5D-F81F1056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BFC89-E76D-F19B-90C3-206D99E05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88CFE-D250-C306-BD7D-E8C595BE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7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1138-B162-3853-EDF0-4D775DA3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0B09D-21DC-BF9E-F24F-172F2DBE4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9DBAF-62EA-62D2-7611-B91ED0BBF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0A7EF-974A-2957-9BE7-CE932377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FCD9B-F86B-6719-EC07-43D94593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26E0F-7ABC-7A0D-263F-9911D111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2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C7F3-D17E-0F1F-254A-1F1F5C76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800F0-4B33-9258-D382-76C0FA00D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52FAB-9EAB-247A-D241-A1CEF15C5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BA7A3C-676A-31AB-1272-9BCA4E18B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E3BEEF-E887-C05D-BC4C-F24EBD9016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E51A63-B9AF-DDB9-C2FB-76E2A1AE3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FA0ABA-2CC3-93A3-912A-67D3BC8E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2AA6CF-4C97-7251-7220-7F06A2C7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8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290F-A602-8559-FF09-16A5B832D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88FCF-1214-C257-FCAA-2D2CB7986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BEB452-AB5D-749E-143C-B2A03F6F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4AC11-0EB9-3BD1-40D2-541785B6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7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BDC672-4D86-D6A8-13BA-2A3423AF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B6F45-CD21-7B9A-86FB-06F962C9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0715E-54FB-9F14-A828-87EEEB4E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15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B637-48C8-C796-1F34-C1F77DD0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0188E-4DED-2C79-CC05-F162D7AD1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14825-F875-22B3-AC26-F60B77B2A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F3241-22BF-503C-F395-E8957D4D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AB655-55C2-5769-5D5F-7CB191C2B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2480C-BBDB-520C-8060-15C3B57F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508D-7CE2-BDEC-A378-879C91BA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5D8629-DAB2-70CB-9028-B832254DC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4D978-32C0-FD91-3283-B2475C4D5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44315-D008-67A9-19C8-2F279CB1E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38502-3FC6-AD04-7322-F5AC7AD0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9EE72-5FFD-6CC5-14B0-A16792C5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5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CD2F48-EA05-22A4-3E4D-4CDFF7F5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FD129-6453-59F6-3E18-186E27E7F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6F44F-1937-879C-56FF-62BE8293A5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F19E-2976-0245-9368-2B885771BD4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C1CA9-DFBC-6E75-68E5-FF778A13C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DF007-F2FD-B1C5-E6B1-FDE86CB5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2D131-13AB-304A-8234-D9ADFBBB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7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6.png"/><Relationship Id="rId2" Type="http://schemas.openxmlformats.org/officeDocument/2006/relationships/image" Target="../media/image52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50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T researchers have used a neural network to identify low-frequency seismic waves hidden in earthquake data. The technique may help scientists more accurately map the Earth’s interior.">
            <a:extLst>
              <a:ext uri="{FF2B5EF4-FFF2-40B4-BE49-F238E27FC236}">
                <a16:creationId xmlns:a16="http://schemas.microsoft.com/office/drawing/2014/main" id="{7C9A47A2-EC43-00E6-E8FA-7DFC98062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9631" b="765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ABE4DC3-54B3-BEF8-78A3-92832559E62E}"/>
              </a:ext>
            </a:extLst>
          </p:cNvPr>
          <p:cNvSpPr txBox="1">
            <a:spLocks/>
          </p:cNvSpPr>
          <p:nvPr/>
        </p:nvSpPr>
        <p:spPr>
          <a:xfrm>
            <a:off x="2642393" y="480662"/>
            <a:ext cx="9144000" cy="173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GEOL593: Seismology and Earth Structure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>
                <a:solidFill>
                  <a:schemeClr val="bg2"/>
                </a:solidFill>
                <a:latin typeface="Helvetica Light" panose="020B0403020202020204" pitchFamily="34" charset="0"/>
                <a:ea typeface="Roboto" panose="02000000000000000000" pitchFamily="2" charset="0"/>
              </a:rPr>
              <a:t>Spring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3280C-DC50-5C1C-3794-D1FF966CE822}"/>
              </a:ext>
            </a:extLst>
          </p:cNvPr>
          <p:cNvSpPr txBox="1"/>
          <p:nvPr/>
        </p:nvSpPr>
        <p:spPr>
          <a:xfrm>
            <a:off x="2642393" y="2216726"/>
            <a:ext cx="954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Lecture 12: Machine Learning in Seismology</a:t>
            </a:r>
          </a:p>
        </p:txBody>
      </p:sp>
    </p:spTree>
    <p:extLst>
      <p:ext uri="{BB962C8B-B14F-4D97-AF65-F5344CB8AC3E}">
        <p14:creationId xmlns:p14="http://schemas.microsoft.com/office/powerpoint/2010/main" val="66087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66E1B-F07B-6EFF-92BD-473E00EDD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</a:t>
            </a:r>
            <a:r>
              <a:rPr lang="en-US" dirty="0" err="1"/>
              <a:t>perceptrons</a:t>
            </a:r>
            <a:r>
              <a:rPr lang="en-US" dirty="0"/>
              <a:t> (fully-connected networks)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20E4F62-AE2A-B94B-4419-97318F0F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25" y="923593"/>
            <a:ext cx="6649321" cy="5282418"/>
          </a:xfrm>
          <a:prstGeom prst="rect">
            <a:avLst/>
          </a:prstGeom>
        </p:spPr>
      </p:pic>
      <p:pic>
        <p:nvPicPr>
          <p:cNvPr id="4" name="Picture 4" descr="Pixels: The Foundation of Computer Vision | by Adeel | Analytics Vidhya |  Medium">
            <a:extLst>
              <a:ext uri="{FF2B5EF4-FFF2-40B4-BE49-F238E27FC236}">
                <a16:creationId xmlns:a16="http://schemas.microsoft.com/office/drawing/2014/main" id="{67A43208-9FDC-3408-5D95-0ED497B8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2152357"/>
            <a:ext cx="2736425" cy="31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417A41-9CCA-75B2-A8FA-BFBA1B812324}"/>
              </a:ext>
            </a:extLst>
          </p:cNvPr>
          <p:cNvSpPr/>
          <p:nvPr/>
        </p:nvSpPr>
        <p:spPr>
          <a:xfrm>
            <a:off x="437392" y="2219000"/>
            <a:ext cx="149162" cy="1600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4EBCE5-F301-5458-946A-A7464FD449B0}"/>
              </a:ext>
            </a:extLst>
          </p:cNvPr>
          <p:cNvCxnSpPr/>
          <p:nvPr/>
        </p:nvCxnSpPr>
        <p:spPr>
          <a:xfrm flipV="1">
            <a:off x="687823" y="1335186"/>
            <a:ext cx="4086478" cy="9638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1A715A-57FE-B6B8-F1BB-FEB142CEBDEB}"/>
              </a:ext>
            </a:extLst>
          </p:cNvPr>
          <p:cNvSpPr txBox="1"/>
          <p:nvPr/>
        </p:nvSpPr>
        <p:spPr>
          <a:xfrm>
            <a:off x="6096000" y="1335186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Helvetica Bold Oblique" pitchFamily="2" charset="0"/>
              </a:rPr>
              <a:t>Fully connected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376C3B-6C35-BF4A-3FF3-D3391115EE82}"/>
                  </a:ext>
                </a:extLst>
              </p:cNvPr>
              <p:cNvSpPr txBox="1"/>
              <p:nvPr/>
            </p:nvSpPr>
            <p:spPr>
              <a:xfrm>
                <a:off x="5820785" y="5812452"/>
                <a:ext cx="51489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+⋅⋅⋅+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376C3B-6C35-BF4A-3FF3-D3391115E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785" y="5812452"/>
                <a:ext cx="514897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6400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1D56-9607-13ED-971E-B5A6C40B0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F9AD8-F34A-39E9-82B7-F9E78BBB7369}"/>
                  </a:ext>
                </a:extLst>
              </p:cNvPr>
              <p:cNvSpPr txBox="1"/>
              <p:nvPr/>
            </p:nvSpPr>
            <p:spPr>
              <a:xfrm>
                <a:off x="570359" y="1288948"/>
                <a:ext cx="51489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+⋅⋅⋅+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3F9AD8-F34A-39E9-82B7-F9E78BBB7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59" y="1288948"/>
                <a:ext cx="51489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33D80C4-A3FA-DF3F-7061-7D01FEE85AA1}"/>
              </a:ext>
            </a:extLst>
          </p:cNvPr>
          <p:cNvSpPr/>
          <p:nvPr/>
        </p:nvSpPr>
        <p:spPr>
          <a:xfrm>
            <a:off x="520887" y="2421306"/>
            <a:ext cx="724395" cy="72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C18C8B-0755-E760-446D-227591729674}"/>
              </a:ext>
            </a:extLst>
          </p:cNvPr>
          <p:cNvSpPr/>
          <p:nvPr/>
        </p:nvSpPr>
        <p:spPr>
          <a:xfrm>
            <a:off x="2855474" y="3406961"/>
            <a:ext cx="724395" cy="7243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FC99EC-0D77-2914-2ADC-E8098D8CBCE3}"/>
              </a:ext>
            </a:extLst>
          </p:cNvPr>
          <p:cNvCxnSpPr>
            <a:cxnSpLocks/>
          </p:cNvCxnSpPr>
          <p:nvPr/>
        </p:nvCxnSpPr>
        <p:spPr>
          <a:xfrm>
            <a:off x="1378406" y="2868406"/>
            <a:ext cx="1413596" cy="634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617F6B-3A26-122C-5AAA-10C236FC47BC}"/>
                  </a:ext>
                </a:extLst>
              </p:cNvPr>
              <p:cNvSpPr txBox="1"/>
              <p:nvPr/>
            </p:nvSpPr>
            <p:spPr>
              <a:xfrm>
                <a:off x="1520684" y="2534543"/>
                <a:ext cx="67500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617F6B-3A26-122C-5AAA-10C236FC4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84" y="2534543"/>
                <a:ext cx="675008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6E55AD-C490-7D3E-95B9-D54B25F981CD}"/>
                  </a:ext>
                </a:extLst>
              </p:cNvPr>
              <p:cNvSpPr txBox="1"/>
              <p:nvPr/>
            </p:nvSpPr>
            <p:spPr>
              <a:xfrm>
                <a:off x="2880167" y="2868406"/>
                <a:ext cx="675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6E55AD-C490-7D3E-95B9-D54B25F98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67" y="2868406"/>
                <a:ext cx="6750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572836-AAD1-9A7D-A5A8-11C1C6239767}"/>
                  </a:ext>
                </a:extLst>
              </p:cNvPr>
              <p:cNvSpPr txBox="1"/>
              <p:nvPr/>
            </p:nvSpPr>
            <p:spPr>
              <a:xfrm>
                <a:off x="616847" y="2539462"/>
                <a:ext cx="56496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572836-AAD1-9A7D-A5A8-11C1C6239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47" y="2539462"/>
                <a:ext cx="564963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13F024-E415-A280-1F17-A9F33E48F92D}"/>
                  </a:ext>
                </a:extLst>
              </p:cNvPr>
              <p:cNvSpPr txBox="1"/>
              <p:nvPr/>
            </p:nvSpPr>
            <p:spPr>
              <a:xfrm>
                <a:off x="3073529" y="3502837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13F024-E415-A280-1F17-A9F33E48F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529" y="3502837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3F56891-A568-9899-FAFE-6E6CE5A2CE9F}"/>
              </a:ext>
            </a:extLst>
          </p:cNvPr>
          <p:cNvSpPr/>
          <p:nvPr/>
        </p:nvSpPr>
        <p:spPr>
          <a:xfrm>
            <a:off x="520887" y="3274644"/>
            <a:ext cx="724395" cy="72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79D05A-1B89-A798-6441-ADD0FED3F0DF}"/>
                  </a:ext>
                </a:extLst>
              </p:cNvPr>
              <p:cNvSpPr txBox="1"/>
              <p:nvPr/>
            </p:nvSpPr>
            <p:spPr>
              <a:xfrm>
                <a:off x="616847" y="3392800"/>
                <a:ext cx="564963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D79D05A-1B89-A798-6441-ADD0FED3F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47" y="3392800"/>
                <a:ext cx="564963" cy="8617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536C01CB-4AF2-B4DB-B166-CEC526793171}"/>
              </a:ext>
            </a:extLst>
          </p:cNvPr>
          <p:cNvSpPr/>
          <p:nvPr/>
        </p:nvSpPr>
        <p:spPr>
          <a:xfrm>
            <a:off x="520887" y="5162440"/>
            <a:ext cx="724395" cy="72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08C080-5BF9-70F5-08F3-E92A2EE765C1}"/>
                  </a:ext>
                </a:extLst>
              </p:cNvPr>
              <p:cNvSpPr txBox="1"/>
              <p:nvPr/>
            </p:nvSpPr>
            <p:spPr>
              <a:xfrm>
                <a:off x="570359" y="5254399"/>
                <a:ext cx="65793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08C080-5BF9-70F5-08F3-E92A2EE76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59" y="5254399"/>
                <a:ext cx="657937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A868DD-1ADF-31B0-EC36-02FE80BCD7BB}"/>
              </a:ext>
            </a:extLst>
          </p:cNvPr>
          <p:cNvCxnSpPr>
            <a:cxnSpLocks/>
          </p:cNvCxnSpPr>
          <p:nvPr/>
        </p:nvCxnSpPr>
        <p:spPr>
          <a:xfrm>
            <a:off x="1399865" y="3732134"/>
            <a:ext cx="1364178" cy="90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098726-D857-BC88-622F-CDE91DB77D8D}"/>
                  </a:ext>
                </a:extLst>
              </p:cNvPr>
              <p:cNvSpPr txBox="1"/>
              <p:nvPr/>
            </p:nvSpPr>
            <p:spPr>
              <a:xfrm>
                <a:off x="1450749" y="3241226"/>
                <a:ext cx="67500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098726-D857-BC88-622F-CDE91DB77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749" y="3241226"/>
                <a:ext cx="675008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D87409-0C58-EFB0-DA00-BE8A61D0A248}"/>
              </a:ext>
            </a:extLst>
          </p:cNvPr>
          <p:cNvCxnSpPr>
            <a:cxnSpLocks/>
          </p:cNvCxnSpPr>
          <p:nvPr/>
        </p:nvCxnSpPr>
        <p:spPr>
          <a:xfrm flipV="1">
            <a:off x="1377407" y="4195333"/>
            <a:ext cx="1502760" cy="13293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E40D5E-5A48-C0E7-4CE5-64BC20DF23EB}"/>
                  </a:ext>
                </a:extLst>
              </p:cNvPr>
              <p:cNvSpPr txBox="1"/>
              <p:nvPr/>
            </p:nvSpPr>
            <p:spPr>
              <a:xfrm>
                <a:off x="1529943" y="4410775"/>
                <a:ext cx="67500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E40D5E-5A48-C0E7-4CE5-64BC20DF2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43" y="4410775"/>
                <a:ext cx="675008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0D2F75-541B-9399-2AD5-805B3D8BE499}"/>
                  </a:ext>
                </a:extLst>
              </p:cNvPr>
              <p:cNvSpPr txBox="1"/>
              <p:nvPr/>
            </p:nvSpPr>
            <p:spPr>
              <a:xfrm>
                <a:off x="809155" y="4012112"/>
                <a:ext cx="261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0D2F75-541B-9399-2AD5-805B3D8BE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55" y="4012112"/>
                <a:ext cx="26128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71DAFB-0DED-B233-49F2-EEEA9DA1E20E}"/>
                  </a:ext>
                </a:extLst>
              </p:cNvPr>
              <p:cNvSpPr txBox="1"/>
              <p:nvPr/>
            </p:nvSpPr>
            <p:spPr>
              <a:xfrm>
                <a:off x="811084" y="4291837"/>
                <a:ext cx="261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71DAFB-0DED-B233-49F2-EEEA9DA1E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4" y="4291837"/>
                <a:ext cx="26128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331D2C-5466-6B6F-3461-574364831D29}"/>
                  </a:ext>
                </a:extLst>
              </p:cNvPr>
              <p:cNvSpPr txBox="1"/>
              <p:nvPr/>
            </p:nvSpPr>
            <p:spPr>
              <a:xfrm>
                <a:off x="813009" y="4583133"/>
                <a:ext cx="261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331D2C-5466-6B6F-3461-574364831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09" y="4583133"/>
                <a:ext cx="26128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44E58B49-75AA-6B3D-F6AE-EA66485D35D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864"/>
          <a:stretch/>
        </p:blipFill>
        <p:spPr>
          <a:xfrm>
            <a:off x="6245504" y="1288948"/>
            <a:ext cx="4733257" cy="436550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682DB3-9EDC-0AF3-550C-51B9F7F3B92E}"/>
              </a:ext>
            </a:extLst>
          </p:cNvPr>
          <p:cNvSpPr txBox="1"/>
          <p:nvPr/>
        </p:nvSpPr>
        <p:spPr>
          <a:xfrm>
            <a:off x="6999914" y="5524637"/>
            <a:ext cx="4338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Montserrat Medium" pitchFamily="2" charset="77"/>
              </a:rPr>
              <a:t>Without a non-linear step, this can only learn linear models!</a:t>
            </a:r>
          </a:p>
        </p:txBody>
      </p:sp>
    </p:spTree>
    <p:extLst>
      <p:ext uri="{BB962C8B-B14F-4D97-AF65-F5344CB8AC3E}">
        <p14:creationId xmlns:p14="http://schemas.microsoft.com/office/powerpoint/2010/main" val="267418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DD62-B165-521F-C8B5-38A3184C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C91C0-EA17-547B-26E9-1FD9F3619647}"/>
                  </a:ext>
                </a:extLst>
              </p:cNvPr>
              <p:cNvSpPr txBox="1"/>
              <p:nvPr/>
            </p:nvSpPr>
            <p:spPr>
              <a:xfrm>
                <a:off x="570359" y="1288948"/>
                <a:ext cx="51489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+⋅⋅⋅+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C91C0-EA17-547B-26E9-1FD9F3619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59" y="1288948"/>
                <a:ext cx="51489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1E8C412-2471-BB65-CF84-1E4FDF7259C9}"/>
              </a:ext>
            </a:extLst>
          </p:cNvPr>
          <p:cNvSpPr/>
          <p:nvPr/>
        </p:nvSpPr>
        <p:spPr>
          <a:xfrm>
            <a:off x="520887" y="2421306"/>
            <a:ext cx="724395" cy="72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2404F40-622A-26B3-C3AB-B52161C833C9}"/>
              </a:ext>
            </a:extLst>
          </p:cNvPr>
          <p:cNvSpPr/>
          <p:nvPr/>
        </p:nvSpPr>
        <p:spPr>
          <a:xfrm>
            <a:off x="2855474" y="3406961"/>
            <a:ext cx="724395" cy="7243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0C1174-8B53-CB80-A6AF-2ABE17AAE165}"/>
              </a:ext>
            </a:extLst>
          </p:cNvPr>
          <p:cNvCxnSpPr>
            <a:cxnSpLocks/>
          </p:cNvCxnSpPr>
          <p:nvPr/>
        </p:nvCxnSpPr>
        <p:spPr>
          <a:xfrm>
            <a:off x="1378406" y="2868406"/>
            <a:ext cx="1413596" cy="634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9786E4-4F01-44ED-CFE1-FCA3D25DFA52}"/>
                  </a:ext>
                </a:extLst>
              </p:cNvPr>
              <p:cNvSpPr txBox="1"/>
              <p:nvPr/>
            </p:nvSpPr>
            <p:spPr>
              <a:xfrm>
                <a:off x="1520684" y="2534543"/>
                <a:ext cx="67500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9786E4-4F01-44ED-CFE1-FCA3D25DF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84" y="2534543"/>
                <a:ext cx="675008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7D3D26-FCF9-BD0B-F680-C5BA534FC02E}"/>
                  </a:ext>
                </a:extLst>
              </p:cNvPr>
              <p:cNvSpPr txBox="1"/>
              <p:nvPr/>
            </p:nvSpPr>
            <p:spPr>
              <a:xfrm>
                <a:off x="2880167" y="2868406"/>
                <a:ext cx="675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7D3D26-FCF9-BD0B-F680-C5BA534FC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67" y="2868406"/>
                <a:ext cx="6750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D430D1-A9F7-789B-6179-B11817804840}"/>
                  </a:ext>
                </a:extLst>
              </p:cNvPr>
              <p:cNvSpPr txBox="1"/>
              <p:nvPr/>
            </p:nvSpPr>
            <p:spPr>
              <a:xfrm>
                <a:off x="616847" y="2539462"/>
                <a:ext cx="56496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D430D1-A9F7-789B-6179-B11817804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47" y="2539462"/>
                <a:ext cx="564963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6D7D6A-C203-ADFC-DAD5-D033934467DE}"/>
                  </a:ext>
                </a:extLst>
              </p:cNvPr>
              <p:cNvSpPr txBox="1"/>
              <p:nvPr/>
            </p:nvSpPr>
            <p:spPr>
              <a:xfrm>
                <a:off x="3073529" y="3502837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6D7D6A-C203-ADFC-DAD5-D03393446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529" y="3502837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BD27D652-C057-197A-BCD2-95491CAF593A}"/>
              </a:ext>
            </a:extLst>
          </p:cNvPr>
          <p:cNvSpPr/>
          <p:nvPr/>
        </p:nvSpPr>
        <p:spPr>
          <a:xfrm>
            <a:off x="520887" y="3274644"/>
            <a:ext cx="724395" cy="72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B3C2F-C826-F9BE-8C3D-E1826F98A98F}"/>
                  </a:ext>
                </a:extLst>
              </p:cNvPr>
              <p:cNvSpPr txBox="1"/>
              <p:nvPr/>
            </p:nvSpPr>
            <p:spPr>
              <a:xfrm>
                <a:off x="616847" y="3392800"/>
                <a:ext cx="564963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9B3C2F-C826-F9BE-8C3D-E1826F98A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47" y="3392800"/>
                <a:ext cx="564963" cy="8617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A6F8F7E3-0390-25FB-8919-6BF060EF78AF}"/>
              </a:ext>
            </a:extLst>
          </p:cNvPr>
          <p:cNvSpPr/>
          <p:nvPr/>
        </p:nvSpPr>
        <p:spPr>
          <a:xfrm>
            <a:off x="520887" y="5162440"/>
            <a:ext cx="724395" cy="72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C95CD3-4AA3-727B-03AA-44D58F3446E8}"/>
                  </a:ext>
                </a:extLst>
              </p:cNvPr>
              <p:cNvSpPr txBox="1"/>
              <p:nvPr/>
            </p:nvSpPr>
            <p:spPr>
              <a:xfrm>
                <a:off x="570359" y="5254399"/>
                <a:ext cx="65793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C95CD3-4AA3-727B-03AA-44D58F344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59" y="5254399"/>
                <a:ext cx="657937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F20E5BC-51F5-C2D7-81CE-D4465910616D}"/>
              </a:ext>
            </a:extLst>
          </p:cNvPr>
          <p:cNvCxnSpPr>
            <a:cxnSpLocks/>
          </p:cNvCxnSpPr>
          <p:nvPr/>
        </p:nvCxnSpPr>
        <p:spPr>
          <a:xfrm>
            <a:off x="1399865" y="3732134"/>
            <a:ext cx="1364178" cy="90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9953EF-49B7-747C-BF2C-2010D2789F6D}"/>
                  </a:ext>
                </a:extLst>
              </p:cNvPr>
              <p:cNvSpPr txBox="1"/>
              <p:nvPr/>
            </p:nvSpPr>
            <p:spPr>
              <a:xfrm>
                <a:off x="1450749" y="3241226"/>
                <a:ext cx="67500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9953EF-49B7-747C-BF2C-2010D2789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749" y="3241226"/>
                <a:ext cx="675008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D1EAC9-C01A-D9B4-41C8-ADDAB80A7B5D}"/>
              </a:ext>
            </a:extLst>
          </p:cNvPr>
          <p:cNvCxnSpPr>
            <a:cxnSpLocks/>
          </p:cNvCxnSpPr>
          <p:nvPr/>
        </p:nvCxnSpPr>
        <p:spPr>
          <a:xfrm flipV="1">
            <a:off x="1377407" y="4195333"/>
            <a:ext cx="1502760" cy="13293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7DA415-DDA8-09E9-DFC5-07F816190382}"/>
                  </a:ext>
                </a:extLst>
              </p:cNvPr>
              <p:cNvSpPr txBox="1"/>
              <p:nvPr/>
            </p:nvSpPr>
            <p:spPr>
              <a:xfrm>
                <a:off x="1529943" y="4410775"/>
                <a:ext cx="67500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7DA415-DDA8-09E9-DFC5-07F81619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943" y="4410775"/>
                <a:ext cx="675008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0CCB7D-F31C-3E49-048F-4D07C5A6E1D2}"/>
                  </a:ext>
                </a:extLst>
              </p:cNvPr>
              <p:cNvSpPr txBox="1"/>
              <p:nvPr/>
            </p:nvSpPr>
            <p:spPr>
              <a:xfrm>
                <a:off x="809155" y="4012112"/>
                <a:ext cx="261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0CCB7D-F31C-3E49-048F-4D07C5A6E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55" y="4012112"/>
                <a:ext cx="26128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3E4B9-A112-B7A4-5EA3-D560722C8298}"/>
                  </a:ext>
                </a:extLst>
              </p:cNvPr>
              <p:cNvSpPr txBox="1"/>
              <p:nvPr/>
            </p:nvSpPr>
            <p:spPr>
              <a:xfrm>
                <a:off x="811084" y="4291837"/>
                <a:ext cx="261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33E4B9-A112-B7A4-5EA3-D560722C8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4" y="4291837"/>
                <a:ext cx="26128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B3EDBC-B8AC-18F3-0181-685067F783FD}"/>
                  </a:ext>
                </a:extLst>
              </p:cNvPr>
              <p:cNvSpPr txBox="1"/>
              <p:nvPr/>
            </p:nvSpPr>
            <p:spPr>
              <a:xfrm>
                <a:off x="813009" y="4583133"/>
                <a:ext cx="261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B3EDBC-B8AC-18F3-0181-685067F7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09" y="4583133"/>
                <a:ext cx="26128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F3BED5-F9B5-FC8B-C360-E62CB7CF0255}"/>
                  </a:ext>
                </a:extLst>
              </p:cNvPr>
              <p:cNvSpPr txBox="1"/>
              <p:nvPr/>
            </p:nvSpPr>
            <p:spPr>
              <a:xfrm>
                <a:off x="450939" y="1925110"/>
                <a:ext cx="56782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+⋅⋅⋅+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F3BED5-F9B5-FC8B-C360-E62CB7CF0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9" y="1925110"/>
                <a:ext cx="567828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D8A1ABAF-4E36-E7F0-D152-2FB67908C335}"/>
              </a:ext>
            </a:extLst>
          </p:cNvPr>
          <p:cNvSpPr/>
          <p:nvPr/>
        </p:nvSpPr>
        <p:spPr>
          <a:xfrm>
            <a:off x="208547" y="1719835"/>
            <a:ext cx="6112042" cy="814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917B11-2C18-E48B-D5E0-3CB4238075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76457" y="1404308"/>
            <a:ext cx="3411944" cy="1837672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6FAD604-87DB-F6E6-2D51-9A10872E7F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7924" y="4306360"/>
            <a:ext cx="3589011" cy="1837672"/>
          </a:xfrm>
          <a:prstGeom prst="rect">
            <a:avLst/>
          </a:prstGeom>
        </p:spPr>
      </p:pic>
      <p:pic>
        <p:nvPicPr>
          <p:cNvPr id="26" name="Picture 25" descr="Text&#10;&#10;Description automatically generated with low confidence">
            <a:extLst>
              <a:ext uri="{FF2B5EF4-FFF2-40B4-BE49-F238E27FC236}">
                <a16:creationId xmlns:a16="http://schemas.microsoft.com/office/drawing/2014/main" id="{9DD4FE65-EF8F-3D4B-10C7-F6508F5DB1F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32930" y="881091"/>
            <a:ext cx="2389630" cy="523220"/>
          </a:xfrm>
          <a:prstGeom prst="rect">
            <a:avLst/>
          </a:prstGeom>
        </p:spPr>
      </p:pic>
      <p:pic>
        <p:nvPicPr>
          <p:cNvPr id="27" name="Picture 2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03184BF-56EF-2E07-6EBC-85C72649FE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32930" y="3615148"/>
            <a:ext cx="2498997" cy="69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12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BBD4-CB07-D613-32C0-B5F53FAD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with non-linear activations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E761DCD-B705-4F34-61F4-5F927F8E6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4"/>
          <a:stretch/>
        </p:blipFill>
        <p:spPr>
          <a:xfrm>
            <a:off x="1796715" y="681037"/>
            <a:ext cx="6360423" cy="58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7687E-0644-0114-716D-ACA78BD82E0F}"/>
              </a:ext>
            </a:extLst>
          </p:cNvPr>
          <p:cNvSpPr txBox="1"/>
          <p:nvPr/>
        </p:nvSpPr>
        <p:spPr>
          <a:xfrm>
            <a:off x="3785936" y="1080345"/>
            <a:ext cx="172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Myriad Pro SemiCond" panose="020B0503030403020204" pitchFamily="34" charset="0"/>
              </a:rPr>
              <a:t>ReLU</a:t>
            </a:r>
            <a:r>
              <a:rPr lang="en-US" b="1" dirty="0">
                <a:solidFill>
                  <a:srgbClr val="FF0000"/>
                </a:solidFill>
                <a:latin typeface="Myriad Pro SemiCond" panose="020B0503030403020204" pitchFamily="34" charset="0"/>
              </a:rPr>
              <a:t> activations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5CE49-E441-3A2F-E122-A4AFB37E43AC}"/>
              </a:ext>
            </a:extLst>
          </p:cNvPr>
          <p:cNvSpPr txBox="1"/>
          <p:nvPr/>
        </p:nvSpPr>
        <p:spPr>
          <a:xfrm>
            <a:off x="5614737" y="1080345"/>
            <a:ext cx="184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Myriad Pro SemiCond" panose="020B0503030403020204" pitchFamily="34" charset="0"/>
              </a:rPr>
              <a:t>ReLU</a:t>
            </a:r>
            <a:r>
              <a:rPr lang="en-US" b="1" dirty="0">
                <a:solidFill>
                  <a:srgbClr val="FF0000"/>
                </a:solidFill>
                <a:latin typeface="Myriad Pro SemiCond" panose="020B0503030403020204" pitchFamily="34" charset="0"/>
              </a:rPr>
              <a:t> activations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B78ED-9DEF-C514-0E0A-1521D4984761}"/>
              </a:ext>
            </a:extLst>
          </p:cNvPr>
          <p:cNvSpPr txBox="1"/>
          <p:nvPr/>
        </p:nvSpPr>
        <p:spPr>
          <a:xfrm>
            <a:off x="6893758" y="5527983"/>
            <a:ext cx="4080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Montserrat Medium" pitchFamily="2" charset="77"/>
              </a:rPr>
              <a:t>This can learn complex non-linear models</a:t>
            </a:r>
          </a:p>
        </p:txBody>
      </p:sp>
    </p:spTree>
    <p:extLst>
      <p:ext uri="{BB962C8B-B14F-4D97-AF65-F5344CB8AC3E}">
        <p14:creationId xmlns:p14="http://schemas.microsoft.com/office/powerpoint/2010/main" val="278054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27974-125C-CC57-0828-9CB06F90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fully-connected networks not good enough?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EA6DFCC-845B-8981-EF15-775193BB9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4"/>
          <a:stretch/>
        </p:blipFill>
        <p:spPr>
          <a:xfrm>
            <a:off x="4499619" y="948211"/>
            <a:ext cx="5727414" cy="5282418"/>
          </a:xfrm>
          <a:prstGeom prst="rect">
            <a:avLst/>
          </a:prstGeom>
        </p:spPr>
      </p:pic>
      <p:pic>
        <p:nvPicPr>
          <p:cNvPr id="4" name="Picture 3" descr="A black cat lying on the ground&#10;&#10;Description automatically generated">
            <a:extLst>
              <a:ext uri="{FF2B5EF4-FFF2-40B4-BE49-F238E27FC236}">
                <a16:creationId xmlns:a16="http://schemas.microsoft.com/office/drawing/2014/main" id="{3702DF0C-CBEF-9B13-ED59-B0796A926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" r="10032"/>
          <a:stretch/>
        </p:blipFill>
        <p:spPr>
          <a:xfrm>
            <a:off x="832440" y="2454623"/>
            <a:ext cx="2903621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CD4945-46DD-A40D-42D8-CB2FBA34701B}"/>
              </a:ext>
            </a:extLst>
          </p:cNvPr>
          <p:cNvSpPr txBox="1"/>
          <p:nvPr/>
        </p:nvSpPr>
        <p:spPr>
          <a:xfrm>
            <a:off x="1588168" y="4756665"/>
            <a:ext cx="123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pixels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3B51E-2D2A-EDBD-6A54-2B6EB0B192E9}"/>
              </a:ext>
            </a:extLst>
          </p:cNvPr>
          <p:cNvSpPr txBox="1"/>
          <p:nvPr/>
        </p:nvSpPr>
        <p:spPr>
          <a:xfrm rot="16200000">
            <a:off x="-110368" y="3404754"/>
            <a:ext cx="123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3892B-CF37-137D-70B2-D3733983918D}"/>
              </a:ext>
            </a:extLst>
          </p:cNvPr>
          <p:cNvSpPr txBox="1"/>
          <p:nvPr/>
        </p:nvSpPr>
        <p:spPr>
          <a:xfrm rot="16200000">
            <a:off x="3392072" y="3412957"/>
            <a:ext cx="18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 million neurons</a:t>
            </a:r>
          </a:p>
        </p:txBody>
      </p:sp>
    </p:spTree>
    <p:extLst>
      <p:ext uri="{BB962C8B-B14F-4D97-AF65-F5344CB8AC3E}">
        <p14:creationId xmlns:p14="http://schemas.microsoft.com/office/powerpoint/2010/main" val="1196710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D34F-656C-862A-80FE-4AA17CFC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AA7AD0-86C2-6F3D-E71C-27D2B2023CE6}"/>
              </a:ext>
            </a:extLst>
          </p:cNvPr>
          <p:cNvSpPr txBox="1"/>
          <p:nvPr/>
        </p:nvSpPr>
        <p:spPr>
          <a:xfrm>
            <a:off x="624490" y="1118295"/>
            <a:ext cx="861919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14350" indent="-514350">
              <a:buAutoNum type="romanUcParenR"/>
            </a:pPr>
            <a:r>
              <a:rPr lang="en-US" sz="2400" dirty="0">
                <a:latin typeface="Montserrat" pitchFamily="2" charset="77"/>
              </a:rPr>
              <a:t>Reduce the number of parameters</a:t>
            </a:r>
          </a:p>
          <a:p>
            <a:pPr marL="514350" indent="-514350">
              <a:buAutoNum type="romanUcParenR"/>
            </a:pPr>
            <a:endParaRPr lang="en-US" sz="2400" dirty="0">
              <a:latin typeface="Montserrat" pitchFamily="2" charset="77"/>
            </a:endParaRPr>
          </a:p>
          <a:p>
            <a:pPr marL="514350" indent="-514350">
              <a:buAutoNum type="romanUcParenR"/>
            </a:pPr>
            <a:r>
              <a:rPr lang="en-US" sz="2400" dirty="0">
                <a:latin typeface="Montserrat" pitchFamily="2" charset="77"/>
              </a:rPr>
              <a:t>Recognize patterns any where in an image</a:t>
            </a:r>
          </a:p>
          <a:p>
            <a:r>
              <a:rPr lang="en-US" sz="2400" dirty="0">
                <a:latin typeface="Montserrat" pitchFamily="2" charset="77"/>
              </a:rPr>
              <a:t>	(i.e., positionally invariant)</a:t>
            </a:r>
          </a:p>
        </p:txBody>
      </p:sp>
    </p:spTree>
    <p:extLst>
      <p:ext uri="{BB962C8B-B14F-4D97-AF65-F5344CB8AC3E}">
        <p14:creationId xmlns:p14="http://schemas.microsoft.com/office/powerpoint/2010/main" val="192905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D34F-656C-862A-80FE-4AA17CFC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neural networks (CNNs)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8730AB-01FD-0CF6-94EC-ECFC0EA2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49" y="923497"/>
            <a:ext cx="9871075" cy="5218539"/>
          </a:xfrm>
          <a:prstGeom prst="rect">
            <a:avLst/>
          </a:prstGeom>
        </p:spPr>
      </p:pic>
      <p:pic>
        <p:nvPicPr>
          <p:cNvPr id="5" name="Picture 4" descr="A black cat lying on the ground&#10;&#10;Description automatically generated">
            <a:extLst>
              <a:ext uri="{FF2B5EF4-FFF2-40B4-BE49-F238E27FC236}">
                <a16:creationId xmlns:a16="http://schemas.microsoft.com/office/drawing/2014/main" id="{EC14C4A3-4A3B-6A94-250D-57DA8EBA6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" r="10032"/>
          <a:stretch/>
        </p:blipFill>
        <p:spPr>
          <a:xfrm>
            <a:off x="974891" y="3621505"/>
            <a:ext cx="1665991" cy="13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3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A9A2-4830-4CDB-63FB-75FC7073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3" name="Picture 2" descr="Overview of Convolutional Neural Network in Image Classification">
            <a:extLst>
              <a:ext uri="{FF2B5EF4-FFF2-40B4-BE49-F238E27FC236}">
                <a16:creationId xmlns:a16="http://schemas.microsoft.com/office/drawing/2014/main" id="{B27EA190-0BC0-EE4D-0DC2-DB5835189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0"/>
            <a:ext cx="6845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90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BDB1-681C-0808-F5F5-578025B2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595B5D0-B290-A9A2-61CE-C82D44F1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84" y="1915885"/>
            <a:ext cx="9783425" cy="3026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4D4B0B-1435-6FC6-F55A-B2C79C332792}"/>
              </a:ext>
            </a:extLst>
          </p:cNvPr>
          <p:cNvSpPr txBox="1"/>
          <p:nvPr/>
        </p:nvSpPr>
        <p:spPr>
          <a:xfrm>
            <a:off x="1232919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15103-073F-3B20-2D1B-F19885F75D80}"/>
              </a:ext>
            </a:extLst>
          </p:cNvPr>
          <p:cNvSpPr txBox="1"/>
          <p:nvPr/>
        </p:nvSpPr>
        <p:spPr>
          <a:xfrm>
            <a:off x="2241661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38933-EBF8-62B4-5791-FF79DAC686E4}"/>
              </a:ext>
            </a:extLst>
          </p:cNvPr>
          <p:cNvSpPr txBox="1"/>
          <p:nvPr/>
        </p:nvSpPr>
        <p:spPr>
          <a:xfrm>
            <a:off x="3192347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7856D-FDC8-A046-1D80-94BD8C76399B}"/>
              </a:ext>
            </a:extLst>
          </p:cNvPr>
          <p:cNvSpPr txBox="1"/>
          <p:nvPr/>
        </p:nvSpPr>
        <p:spPr>
          <a:xfrm>
            <a:off x="1232919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FB7D8-31BD-4BF4-9AF0-4E9E4A1F2472}"/>
              </a:ext>
            </a:extLst>
          </p:cNvPr>
          <p:cNvSpPr txBox="1"/>
          <p:nvPr/>
        </p:nvSpPr>
        <p:spPr>
          <a:xfrm>
            <a:off x="2241661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CFB9B3-FB13-7CA3-CB8F-7BBEAC1337E0}"/>
              </a:ext>
            </a:extLst>
          </p:cNvPr>
          <p:cNvSpPr txBox="1"/>
          <p:nvPr/>
        </p:nvSpPr>
        <p:spPr>
          <a:xfrm>
            <a:off x="3192347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09286-44B5-5514-F774-3E2C75D41D5B}"/>
              </a:ext>
            </a:extLst>
          </p:cNvPr>
          <p:cNvSpPr txBox="1"/>
          <p:nvPr/>
        </p:nvSpPr>
        <p:spPr>
          <a:xfrm>
            <a:off x="1232919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857B2C-A08A-7048-9DE7-5726400B97CB}"/>
              </a:ext>
            </a:extLst>
          </p:cNvPr>
          <p:cNvSpPr txBox="1"/>
          <p:nvPr/>
        </p:nvSpPr>
        <p:spPr>
          <a:xfrm>
            <a:off x="2241661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9E9DCC-99A8-24C6-463F-14D1B0FB89EF}"/>
              </a:ext>
            </a:extLst>
          </p:cNvPr>
          <p:cNvSpPr txBox="1"/>
          <p:nvPr/>
        </p:nvSpPr>
        <p:spPr>
          <a:xfrm>
            <a:off x="3192347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34E35-45D4-DC55-25EA-D3B4032CD71B}"/>
              </a:ext>
            </a:extLst>
          </p:cNvPr>
          <p:cNvSpPr txBox="1"/>
          <p:nvPr/>
        </p:nvSpPr>
        <p:spPr>
          <a:xfrm>
            <a:off x="5450115" y="2595379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D891C2-10D4-5506-CA01-E2710C362C87}"/>
              </a:ext>
            </a:extLst>
          </p:cNvPr>
          <p:cNvSpPr txBox="1"/>
          <p:nvPr/>
        </p:nvSpPr>
        <p:spPr>
          <a:xfrm>
            <a:off x="6458857" y="2595379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ADF986-3A23-4810-C8A0-A9659810259B}"/>
              </a:ext>
            </a:extLst>
          </p:cNvPr>
          <p:cNvSpPr txBox="1"/>
          <p:nvPr/>
        </p:nvSpPr>
        <p:spPr>
          <a:xfrm>
            <a:off x="5450115" y="3598390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23E41A-7BF4-174E-6986-3E29743CAA34}"/>
              </a:ext>
            </a:extLst>
          </p:cNvPr>
          <p:cNvSpPr txBox="1"/>
          <p:nvPr/>
        </p:nvSpPr>
        <p:spPr>
          <a:xfrm>
            <a:off x="6458857" y="3598390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C8CD1F-92BA-C077-0B36-08868E96904E}"/>
              </a:ext>
            </a:extLst>
          </p:cNvPr>
          <p:cNvSpPr txBox="1"/>
          <p:nvPr/>
        </p:nvSpPr>
        <p:spPr>
          <a:xfrm>
            <a:off x="1830724" y="1200482"/>
            <a:ext cx="127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D75AAF-00E3-9CA9-3B21-BA92F5B8EDDD}"/>
              </a:ext>
            </a:extLst>
          </p:cNvPr>
          <p:cNvSpPr txBox="1"/>
          <p:nvPr/>
        </p:nvSpPr>
        <p:spPr>
          <a:xfrm>
            <a:off x="4767942" y="1773508"/>
            <a:ext cx="280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Filter / kernel (2x2)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E3B7D4-6DCF-A0A2-FC79-021778943CF8}"/>
              </a:ext>
            </a:extLst>
          </p:cNvPr>
          <p:cNvSpPr txBox="1"/>
          <p:nvPr/>
        </p:nvSpPr>
        <p:spPr>
          <a:xfrm>
            <a:off x="9051246" y="1750053"/>
            <a:ext cx="280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6E27B0-4547-5244-2C7E-72FF3633F0F6}"/>
              </a:ext>
            </a:extLst>
          </p:cNvPr>
          <p:cNvSpPr txBox="1"/>
          <p:nvPr/>
        </p:nvSpPr>
        <p:spPr>
          <a:xfrm>
            <a:off x="7808304" y="4751210"/>
            <a:ext cx="48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= (input width – kernel size) / stride + 1</a:t>
            </a:r>
          </a:p>
        </p:txBody>
      </p:sp>
    </p:spTree>
    <p:extLst>
      <p:ext uri="{BB962C8B-B14F-4D97-AF65-F5344CB8AC3E}">
        <p14:creationId xmlns:p14="http://schemas.microsoft.com/office/powerpoint/2010/main" val="760108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BDB1-681C-0808-F5F5-578025B2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21" name="Picture 20" descr="Chart, box and whisker chart&#10;&#10;Description automatically generated">
            <a:extLst>
              <a:ext uri="{FF2B5EF4-FFF2-40B4-BE49-F238E27FC236}">
                <a16:creationId xmlns:a16="http://schemas.microsoft.com/office/drawing/2014/main" id="{3613E300-B480-57B8-D7BA-F4E4447A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84" y="1915885"/>
            <a:ext cx="9783425" cy="30262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B1ED90-F7EB-822D-1FD0-0FB0027716F5}"/>
              </a:ext>
            </a:extLst>
          </p:cNvPr>
          <p:cNvSpPr txBox="1"/>
          <p:nvPr/>
        </p:nvSpPr>
        <p:spPr>
          <a:xfrm>
            <a:off x="1232919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28D645-656E-D7D6-3E83-4F8BC9DD2889}"/>
              </a:ext>
            </a:extLst>
          </p:cNvPr>
          <p:cNvSpPr txBox="1"/>
          <p:nvPr/>
        </p:nvSpPr>
        <p:spPr>
          <a:xfrm>
            <a:off x="2241661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2F4EEB-2C22-AC3C-513F-6F723FA193F1}"/>
              </a:ext>
            </a:extLst>
          </p:cNvPr>
          <p:cNvSpPr txBox="1"/>
          <p:nvPr/>
        </p:nvSpPr>
        <p:spPr>
          <a:xfrm>
            <a:off x="3192347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70ABD3-0F99-E80D-59DA-A6B555BCDF12}"/>
              </a:ext>
            </a:extLst>
          </p:cNvPr>
          <p:cNvSpPr txBox="1"/>
          <p:nvPr/>
        </p:nvSpPr>
        <p:spPr>
          <a:xfrm>
            <a:off x="1232919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8CA38-EA44-DFE2-0CED-F612493C70A1}"/>
              </a:ext>
            </a:extLst>
          </p:cNvPr>
          <p:cNvSpPr txBox="1"/>
          <p:nvPr/>
        </p:nvSpPr>
        <p:spPr>
          <a:xfrm>
            <a:off x="2241661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CE9D10-02C0-545D-538F-4F97A1AFE068}"/>
              </a:ext>
            </a:extLst>
          </p:cNvPr>
          <p:cNvSpPr txBox="1"/>
          <p:nvPr/>
        </p:nvSpPr>
        <p:spPr>
          <a:xfrm>
            <a:off x="3192347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DBC267-70FF-CD5A-C1D8-569D58321271}"/>
              </a:ext>
            </a:extLst>
          </p:cNvPr>
          <p:cNvSpPr txBox="1"/>
          <p:nvPr/>
        </p:nvSpPr>
        <p:spPr>
          <a:xfrm>
            <a:off x="1232919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7B6431-9F4E-A022-6927-5B5F556C1061}"/>
              </a:ext>
            </a:extLst>
          </p:cNvPr>
          <p:cNvSpPr txBox="1"/>
          <p:nvPr/>
        </p:nvSpPr>
        <p:spPr>
          <a:xfrm>
            <a:off x="2241661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4C2A3E-210F-0C41-5F91-83618B8ECC19}"/>
              </a:ext>
            </a:extLst>
          </p:cNvPr>
          <p:cNvSpPr txBox="1"/>
          <p:nvPr/>
        </p:nvSpPr>
        <p:spPr>
          <a:xfrm>
            <a:off x="3192347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3293D-D0F2-6D67-813F-AAA1814B8882}"/>
              </a:ext>
            </a:extLst>
          </p:cNvPr>
          <p:cNvSpPr txBox="1"/>
          <p:nvPr/>
        </p:nvSpPr>
        <p:spPr>
          <a:xfrm>
            <a:off x="5450115" y="2595379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E6C29B-F1F1-88C8-1280-B0C2BAF57E9F}"/>
              </a:ext>
            </a:extLst>
          </p:cNvPr>
          <p:cNvSpPr txBox="1"/>
          <p:nvPr/>
        </p:nvSpPr>
        <p:spPr>
          <a:xfrm>
            <a:off x="6458857" y="2595379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0E9A0A-DA0A-3AAD-2F90-4B2205BA1CE2}"/>
              </a:ext>
            </a:extLst>
          </p:cNvPr>
          <p:cNvSpPr txBox="1"/>
          <p:nvPr/>
        </p:nvSpPr>
        <p:spPr>
          <a:xfrm>
            <a:off x="5450115" y="3598390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5F34C9-0490-C8E7-3889-7A7CEF381307}"/>
              </a:ext>
            </a:extLst>
          </p:cNvPr>
          <p:cNvSpPr txBox="1"/>
          <p:nvPr/>
        </p:nvSpPr>
        <p:spPr>
          <a:xfrm>
            <a:off x="6458857" y="3598390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D2DF07-5217-04B4-CC4D-E428D084D14F}"/>
              </a:ext>
            </a:extLst>
          </p:cNvPr>
          <p:cNvSpPr txBox="1"/>
          <p:nvPr/>
        </p:nvSpPr>
        <p:spPr>
          <a:xfrm>
            <a:off x="1830724" y="1200482"/>
            <a:ext cx="127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Input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B6CDFB-7654-8B8A-0A80-F0F0CCC7DCCA}"/>
              </a:ext>
            </a:extLst>
          </p:cNvPr>
          <p:cNvSpPr txBox="1"/>
          <p:nvPr/>
        </p:nvSpPr>
        <p:spPr>
          <a:xfrm>
            <a:off x="4767942" y="1773508"/>
            <a:ext cx="280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Filter / kernel (2x2)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AA0D71-E9E3-06A3-326F-FE8D31AE5924}"/>
              </a:ext>
            </a:extLst>
          </p:cNvPr>
          <p:cNvSpPr txBox="1"/>
          <p:nvPr/>
        </p:nvSpPr>
        <p:spPr>
          <a:xfrm>
            <a:off x="9051246" y="1750053"/>
            <a:ext cx="280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Output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52DFCD-98DD-9588-B7F3-285634D8F04F}"/>
              </a:ext>
            </a:extLst>
          </p:cNvPr>
          <p:cNvSpPr/>
          <p:nvPr/>
        </p:nvSpPr>
        <p:spPr>
          <a:xfrm>
            <a:off x="950684" y="1915885"/>
            <a:ext cx="2021116" cy="2019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CABC3A-6930-F13A-BBA4-AEBD853A25FB}"/>
              </a:ext>
            </a:extLst>
          </p:cNvPr>
          <p:cNvSpPr/>
          <p:nvPr/>
        </p:nvSpPr>
        <p:spPr>
          <a:xfrm>
            <a:off x="5085442" y="2425988"/>
            <a:ext cx="2021116" cy="2019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385A4A-CAD1-F8BC-A4A5-CD8C1ADEB070}"/>
              </a:ext>
            </a:extLst>
          </p:cNvPr>
          <p:cNvSpPr txBox="1"/>
          <p:nvPr/>
        </p:nvSpPr>
        <p:spPr>
          <a:xfrm>
            <a:off x="8883139" y="2633147"/>
            <a:ext cx="67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19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4955EB-E9F7-F1D5-CF73-AF3385F42644}"/>
              </a:ext>
            </a:extLst>
          </p:cNvPr>
          <p:cNvSpPr/>
          <p:nvPr/>
        </p:nvSpPr>
        <p:spPr>
          <a:xfrm>
            <a:off x="8697174" y="2386710"/>
            <a:ext cx="1007991" cy="1007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B97DEE-0DAD-3A5C-5F5B-A1291E1D1E17}"/>
              </a:ext>
            </a:extLst>
          </p:cNvPr>
          <p:cNvSpPr txBox="1"/>
          <p:nvPr/>
        </p:nvSpPr>
        <p:spPr>
          <a:xfrm>
            <a:off x="7808304" y="4751210"/>
            <a:ext cx="48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= (input width – kernel size) / stride + 1</a:t>
            </a:r>
          </a:p>
        </p:txBody>
      </p:sp>
    </p:spTree>
    <p:extLst>
      <p:ext uri="{BB962C8B-B14F-4D97-AF65-F5344CB8AC3E}">
        <p14:creationId xmlns:p14="http://schemas.microsoft.com/office/powerpoint/2010/main" val="25435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B1AA0D0-2E23-0A20-E0BA-9E12FEA622BB}"/>
              </a:ext>
            </a:extLst>
          </p:cNvPr>
          <p:cNvSpPr txBox="1">
            <a:spLocks/>
          </p:cNvSpPr>
          <p:nvPr/>
        </p:nvSpPr>
        <p:spPr>
          <a:xfrm>
            <a:off x="532427" y="52858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>
                <a:latin typeface="Roboto" panose="02000000000000000000" pitchFamily="2" charset="0"/>
                <a:ea typeface="Roboto" panose="02000000000000000000" pitchFamily="2" charset="0"/>
              </a:rPr>
              <a:t>Class schedule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058B99-03DF-6C00-8765-37E1D31EE436}"/>
              </a:ext>
            </a:extLst>
          </p:cNvPr>
          <p:cNvGraphicFramePr>
            <a:graphicFrameLocks noGrp="1"/>
          </p:cNvGraphicFramePr>
          <p:nvPr/>
        </p:nvGraphicFramePr>
        <p:xfrm>
          <a:off x="234878" y="662457"/>
          <a:ext cx="6258070" cy="6021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7515">
                  <a:extLst>
                    <a:ext uri="{9D8B030D-6E8A-4147-A177-3AD203B41FA5}">
                      <a16:colId xmlns:a16="http://schemas.microsoft.com/office/drawing/2014/main" val="1056481097"/>
                    </a:ext>
                  </a:extLst>
                </a:gridCol>
                <a:gridCol w="1068703">
                  <a:extLst>
                    <a:ext uri="{9D8B030D-6E8A-4147-A177-3AD203B41FA5}">
                      <a16:colId xmlns:a16="http://schemas.microsoft.com/office/drawing/2014/main" val="2611648886"/>
                    </a:ext>
                  </a:extLst>
                </a:gridCol>
                <a:gridCol w="2075688">
                  <a:extLst>
                    <a:ext uri="{9D8B030D-6E8A-4147-A177-3AD203B41FA5}">
                      <a16:colId xmlns:a16="http://schemas.microsoft.com/office/drawing/2014/main" val="934382152"/>
                    </a:ext>
                  </a:extLst>
                </a:gridCol>
                <a:gridCol w="2506164">
                  <a:extLst>
                    <a:ext uri="{9D8B030D-6E8A-4147-A177-3AD203B41FA5}">
                      <a16:colId xmlns:a16="http://schemas.microsoft.com/office/drawing/2014/main" val="1731134014"/>
                    </a:ext>
                  </a:extLst>
                </a:gridCol>
              </a:tblGrid>
              <a:tr h="13708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Dates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Topic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assignment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8131412"/>
                  </a:ext>
                </a:extLst>
              </a:tr>
              <a:tr h="2528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17, Jan 19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Course overview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1: Python crash course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82287666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24, Jan 26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signal processing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2: Introduction to </a:t>
                      </a:r>
                      <a:r>
                        <a:rPr lang="en-US" sz="900" err="1">
                          <a:effectLst/>
                        </a:rPr>
                        <a:t>Obspy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464603341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Jan 31, Feb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Moment Tensors/ Inverse methods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3: Moment tensor inversion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06194411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4: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7, Feb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🤮 </a:t>
                      </a: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class, Ross ill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wave propagation 1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693773280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14, Feb 16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4: Reference Earth models: The “1D” Earth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Seismic wave propagation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92489006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21, Feb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5: Surface wave dispersion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Surface waves and normal modes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5798523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7: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Feb 28, Mar 2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6: Normal modes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tomography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06399170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8: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7, Mar 9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Lab 7: Seismic Tomography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Imaging Earth Structure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Seismic discontinuities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 Research paper discussion</a:t>
                      </a: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113921085"/>
                  </a:ext>
                </a:extLst>
              </a:tr>
              <a:tr h="4488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9: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Spring break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613328099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10: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21, Mar 23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Lab 8. Receiver Functions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>
                          <a:effectLst/>
                        </a:rPr>
                        <a:t> Anisotropy and anelasticity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32213576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 28, Mar 30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9: </a:t>
                      </a:r>
                      <a:r>
                        <a:rPr lang="en-US" sz="900" err="1">
                          <a:effectLst/>
                        </a:rPr>
                        <a:t>InSight</a:t>
                      </a:r>
                      <a:r>
                        <a:rPr lang="en-US" sz="900">
                          <a:effectLst/>
                        </a:rPr>
                        <a:t>- Seismology on Mars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4229716373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4, Apr 6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Planetary seismology 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643703434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11, Apr 13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Machine learning in seismology 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Lab 10: Earthquake detection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612796272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14: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18, Apr 20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Machine learning in seismology 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959484565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Apr 25, Apr 27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Frontiers of seismology: What’s next?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1079005518"/>
                  </a:ext>
                </a:extLst>
              </a:tr>
              <a:tr h="3588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Week 16: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May 2, May 4</a:t>
                      </a: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Research paper presentations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798" marR="53798" marT="0" marB="0"/>
                </a:tc>
                <a:extLst>
                  <a:ext uri="{0D108BD9-81ED-4DB2-BD59-A6C34878D82A}">
                    <a16:rowId xmlns:a16="http://schemas.microsoft.com/office/drawing/2014/main" val="295611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28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BDB1-681C-0808-F5F5-578025B2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DD2FEC4-7806-63A7-13E1-5489FCB68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84" y="1915885"/>
            <a:ext cx="9783425" cy="3026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B1C7EB-FC29-C661-8BBF-0B6D86B5D14A}"/>
              </a:ext>
            </a:extLst>
          </p:cNvPr>
          <p:cNvSpPr txBox="1"/>
          <p:nvPr/>
        </p:nvSpPr>
        <p:spPr>
          <a:xfrm>
            <a:off x="1232919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3D904-7374-02F7-2602-F4AB02103284}"/>
              </a:ext>
            </a:extLst>
          </p:cNvPr>
          <p:cNvSpPr txBox="1"/>
          <p:nvPr/>
        </p:nvSpPr>
        <p:spPr>
          <a:xfrm>
            <a:off x="2241661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B49BE-062D-D353-70E2-3E1C47F271A4}"/>
              </a:ext>
            </a:extLst>
          </p:cNvPr>
          <p:cNvSpPr txBox="1"/>
          <p:nvPr/>
        </p:nvSpPr>
        <p:spPr>
          <a:xfrm>
            <a:off x="3192347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ADE42-323E-25C6-E0D9-EEE2FAFC0D5E}"/>
              </a:ext>
            </a:extLst>
          </p:cNvPr>
          <p:cNvSpPr txBox="1"/>
          <p:nvPr/>
        </p:nvSpPr>
        <p:spPr>
          <a:xfrm>
            <a:off x="1232919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B528A-5029-EF34-B9E7-4C8389F5B67F}"/>
              </a:ext>
            </a:extLst>
          </p:cNvPr>
          <p:cNvSpPr txBox="1"/>
          <p:nvPr/>
        </p:nvSpPr>
        <p:spPr>
          <a:xfrm>
            <a:off x="2241661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B88597-E79E-51AE-29A8-3CF058B99378}"/>
              </a:ext>
            </a:extLst>
          </p:cNvPr>
          <p:cNvSpPr txBox="1"/>
          <p:nvPr/>
        </p:nvSpPr>
        <p:spPr>
          <a:xfrm>
            <a:off x="3192347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00503-20CB-7749-20A5-3DF35A8EB482}"/>
              </a:ext>
            </a:extLst>
          </p:cNvPr>
          <p:cNvSpPr txBox="1"/>
          <p:nvPr/>
        </p:nvSpPr>
        <p:spPr>
          <a:xfrm>
            <a:off x="1232919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3A0F8-2385-8E6A-0BEC-192C5D6718DD}"/>
              </a:ext>
            </a:extLst>
          </p:cNvPr>
          <p:cNvSpPr txBox="1"/>
          <p:nvPr/>
        </p:nvSpPr>
        <p:spPr>
          <a:xfrm>
            <a:off x="2241661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97DE34-8BAA-3F33-B6C1-FD2391B9A983}"/>
              </a:ext>
            </a:extLst>
          </p:cNvPr>
          <p:cNvSpPr txBox="1"/>
          <p:nvPr/>
        </p:nvSpPr>
        <p:spPr>
          <a:xfrm>
            <a:off x="3192347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41800F-4CDE-0799-543F-E3135413E6D5}"/>
              </a:ext>
            </a:extLst>
          </p:cNvPr>
          <p:cNvSpPr txBox="1"/>
          <p:nvPr/>
        </p:nvSpPr>
        <p:spPr>
          <a:xfrm>
            <a:off x="5450115" y="2595379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A9082-EE9A-6148-868D-E5A631B148FA}"/>
              </a:ext>
            </a:extLst>
          </p:cNvPr>
          <p:cNvSpPr txBox="1"/>
          <p:nvPr/>
        </p:nvSpPr>
        <p:spPr>
          <a:xfrm>
            <a:off x="6458857" y="2595379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0D8A9-DDD6-535C-A904-0E30160D81B0}"/>
              </a:ext>
            </a:extLst>
          </p:cNvPr>
          <p:cNvSpPr txBox="1"/>
          <p:nvPr/>
        </p:nvSpPr>
        <p:spPr>
          <a:xfrm>
            <a:off x="5450115" y="3598390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86D1E2-E322-B40E-40A1-A847302762DC}"/>
              </a:ext>
            </a:extLst>
          </p:cNvPr>
          <p:cNvSpPr txBox="1"/>
          <p:nvPr/>
        </p:nvSpPr>
        <p:spPr>
          <a:xfrm>
            <a:off x="6458857" y="3598390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03B25C-392B-9330-3777-00B6E683ED7D}"/>
              </a:ext>
            </a:extLst>
          </p:cNvPr>
          <p:cNvSpPr txBox="1"/>
          <p:nvPr/>
        </p:nvSpPr>
        <p:spPr>
          <a:xfrm>
            <a:off x="1830724" y="1200482"/>
            <a:ext cx="127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44346-BF0F-C044-B771-E464600A956F}"/>
              </a:ext>
            </a:extLst>
          </p:cNvPr>
          <p:cNvSpPr txBox="1"/>
          <p:nvPr/>
        </p:nvSpPr>
        <p:spPr>
          <a:xfrm>
            <a:off x="4767942" y="1773508"/>
            <a:ext cx="280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Filter / kernel (2x2)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E4A9C8-D9A9-913A-F453-4A73DDB76401}"/>
              </a:ext>
            </a:extLst>
          </p:cNvPr>
          <p:cNvSpPr txBox="1"/>
          <p:nvPr/>
        </p:nvSpPr>
        <p:spPr>
          <a:xfrm>
            <a:off x="9051246" y="1750053"/>
            <a:ext cx="280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Output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C7E9F7-A5FD-3957-E45B-739968B42891}"/>
              </a:ext>
            </a:extLst>
          </p:cNvPr>
          <p:cNvSpPr/>
          <p:nvPr/>
        </p:nvSpPr>
        <p:spPr>
          <a:xfrm>
            <a:off x="1960786" y="1915885"/>
            <a:ext cx="2021116" cy="2019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B07AD3-AB87-2A5A-F9A6-718F9DD2869F}"/>
              </a:ext>
            </a:extLst>
          </p:cNvPr>
          <p:cNvSpPr/>
          <p:nvPr/>
        </p:nvSpPr>
        <p:spPr>
          <a:xfrm>
            <a:off x="5085442" y="2425988"/>
            <a:ext cx="2021116" cy="2019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B06E0E-8607-F8A5-B4B4-573A88D041CF}"/>
              </a:ext>
            </a:extLst>
          </p:cNvPr>
          <p:cNvSpPr txBox="1"/>
          <p:nvPr/>
        </p:nvSpPr>
        <p:spPr>
          <a:xfrm>
            <a:off x="8883139" y="2633147"/>
            <a:ext cx="67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788F57-62B2-9574-B3D0-B80D9D78EB19}"/>
              </a:ext>
            </a:extLst>
          </p:cNvPr>
          <p:cNvSpPr/>
          <p:nvPr/>
        </p:nvSpPr>
        <p:spPr>
          <a:xfrm>
            <a:off x="9726118" y="2386709"/>
            <a:ext cx="1007991" cy="1007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A13E01-FF1B-7931-A672-E78426D70615}"/>
              </a:ext>
            </a:extLst>
          </p:cNvPr>
          <p:cNvSpPr txBox="1"/>
          <p:nvPr/>
        </p:nvSpPr>
        <p:spPr>
          <a:xfrm>
            <a:off x="7808304" y="4751210"/>
            <a:ext cx="48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= (input width – kernel size) / stride + 1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74110A-FDE4-04D3-89ED-D76A656E665E}"/>
              </a:ext>
            </a:extLst>
          </p:cNvPr>
          <p:cNvSpPr txBox="1"/>
          <p:nvPr/>
        </p:nvSpPr>
        <p:spPr>
          <a:xfrm>
            <a:off x="9876126" y="2622976"/>
            <a:ext cx="67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790134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BDB1-681C-0808-F5F5-578025B2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BFD0775-FA70-A84F-3ACE-C82F9A4EE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84" y="1915885"/>
            <a:ext cx="9783425" cy="3026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112BB-A7A1-5BF2-B322-E2A12827734C}"/>
              </a:ext>
            </a:extLst>
          </p:cNvPr>
          <p:cNvSpPr txBox="1"/>
          <p:nvPr/>
        </p:nvSpPr>
        <p:spPr>
          <a:xfrm>
            <a:off x="1232919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5BD0A-ECD2-7425-AB6B-51A2EC4E37F6}"/>
              </a:ext>
            </a:extLst>
          </p:cNvPr>
          <p:cNvSpPr txBox="1"/>
          <p:nvPr/>
        </p:nvSpPr>
        <p:spPr>
          <a:xfrm>
            <a:off x="2241661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7C4EEF-19C8-A73E-8F0A-F679FC7B6944}"/>
              </a:ext>
            </a:extLst>
          </p:cNvPr>
          <p:cNvSpPr txBox="1"/>
          <p:nvPr/>
        </p:nvSpPr>
        <p:spPr>
          <a:xfrm>
            <a:off x="3192347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747A1-0088-A415-CDDB-B64A06AA308C}"/>
              </a:ext>
            </a:extLst>
          </p:cNvPr>
          <p:cNvSpPr txBox="1"/>
          <p:nvPr/>
        </p:nvSpPr>
        <p:spPr>
          <a:xfrm>
            <a:off x="1232919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C61AA-FFC2-D3F7-4E8E-D63017AE1933}"/>
              </a:ext>
            </a:extLst>
          </p:cNvPr>
          <p:cNvSpPr txBox="1"/>
          <p:nvPr/>
        </p:nvSpPr>
        <p:spPr>
          <a:xfrm>
            <a:off x="2241661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57DAD-DDFA-4D44-005E-3BE3AAF21F7D}"/>
              </a:ext>
            </a:extLst>
          </p:cNvPr>
          <p:cNvSpPr txBox="1"/>
          <p:nvPr/>
        </p:nvSpPr>
        <p:spPr>
          <a:xfrm>
            <a:off x="3192347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67F7E-6E2A-0439-BBBE-49CCCBEBE9BF}"/>
              </a:ext>
            </a:extLst>
          </p:cNvPr>
          <p:cNvSpPr txBox="1"/>
          <p:nvPr/>
        </p:nvSpPr>
        <p:spPr>
          <a:xfrm>
            <a:off x="1232919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BB084-8492-3699-9B6C-9E11DC73B0EE}"/>
              </a:ext>
            </a:extLst>
          </p:cNvPr>
          <p:cNvSpPr txBox="1"/>
          <p:nvPr/>
        </p:nvSpPr>
        <p:spPr>
          <a:xfrm>
            <a:off x="2241661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8FE59-AA64-68BA-8038-E8873864C813}"/>
              </a:ext>
            </a:extLst>
          </p:cNvPr>
          <p:cNvSpPr txBox="1"/>
          <p:nvPr/>
        </p:nvSpPr>
        <p:spPr>
          <a:xfrm>
            <a:off x="3192347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9B64C-CA0F-EC39-F9A4-5A6F00A6FB1A}"/>
              </a:ext>
            </a:extLst>
          </p:cNvPr>
          <p:cNvSpPr txBox="1"/>
          <p:nvPr/>
        </p:nvSpPr>
        <p:spPr>
          <a:xfrm>
            <a:off x="5450115" y="2595379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084A98-3662-7360-08D7-E5498770695B}"/>
              </a:ext>
            </a:extLst>
          </p:cNvPr>
          <p:cNvSpPr txBox="1"/>
          <p:nvPr/>
        </p:nvSpPr>
        <p:spPr>
          <a:xfrm>
            <a:off x="6458857" y="2595379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A96C95-88F7-232E-6003-2BC15A6A2904}"/>
              </a:ext>
            </a:extLst>
          </p:cNvPr>
          <p:cNvSpPr txBox="1"/>
          <p:nvPr/>
        </p:nvSpPr>
        <p:spPr>
          <a:xfrm>
            <a:off x="5450115" y="3598390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A2F405-3BB6-3C28-E174-6E27D7E51050}"/>
              </a:ext>
            </a:extLst>
          </p:cNvPr>
          <p:cNvSpPr txBox="1"/>
          <p:nvPr/>
        </p:nvSpPr>
        <p:spPr>
          <a:xfrm>
            <a:off x="6458857" y="3598390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33E96E-A7D3-2166-5A59-9C15C37F03AE}"/>
              </a:ext>
            </a:extLst>
          </p:cNvPr>
          <p:cNvSpPr txBox="1"/>
          <p:nvPr/>
        </p:nvSpPr>
        <p:spPr>
          <a:xfrm>
            <a:off x="1830724" y="1200482"/>
            <a:ext cx="127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7DDBFE-818C-37BA-AE20-046CB4AD8A5D}"/>
              </a:ext>
            </a:extLst>
          </p:cNvPr>
          <p:cNvSpPr txBox="1"/>
          <p:nvPr/>
        </p:nvSpPr>
        <p:spPr>
          <a:xfrm>
            <a:off x="4767942" y="1773508"/>
            <a:ext cx="280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Filter / kernel (2x2)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5714FC-A4D6-72CD-51B2-9BBA9CE442E2}"/>
              </a:ext>
            </a:extLst>
          </p:cNvPr>
          <p:cNvSpPr txBox="1"/>
          <p:nvPr/>
        </p:nvSpPr>
        <p:spPr>
          <a:xfrm>
            <a:off x="9051246" y="1750053"/>
            <a:ext cx="280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Output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197DA7-597D-92DE-E8AA-2654E50E151D}"/>
              </a:ext>
            </a:extLst>
          </p:cNvPr>
          <p:cNvSpPr/>
          <p:nvPr/>
        </p:nvSpPr>
        <p:spPr>
          <a:xfrm>
            <a:off x="973473" y="2926924"/>
            <a:ext cx="2021116" cy="2019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55141A-B676-E78E-DE50-0E317758804B}"/>
              </a:ext>
            </a:extLst>
          </p:cNvPr>
          <p:cNvSpPr/>
          <p:nvPr/>
        </p:nvSpPr>
        <p:spPr>
          <a:xfrm>
            <a:off x="5085442" y="2425988"/>
            <a:ext cx="2021116" cy="2019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2A45C1-296A-16C7-06D0-76922DF265E1}"/>
              </a:ext>
            </a:extLst>
          </p:cNvPr>
          <p:cNvSpPr txBox="1"/>
          <p:nvPr/>
        </p:nvSpPr>
        <p:spPr>
          <a:xfrm>
            <a:off x="8883139" y="2633147"/>
            <a:ext cx="67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53B955-F736-5C97-D95B-9C0B18279CDC}"/>
              </a:ext>
            </a:extLst>
          </p:cNvPr>
          <p:cNvSpPr/>
          <p:nvPr/>
        </p:nvSpPr>
        <p:spPr>
          <a:xfrm>
            <a:off x="8716204" y="3383754"/>
            <a:ext cx="1007991" cy="1007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35A49A-6C36-738E-B281-34CC6B7DCB0B}"/>
              </a:ext>
            </a:extLst>
          </p:cNvPr>
          <p:cNvSpPr txBox="1"/>
          <p:nvPr/>
        </p:nvSpPr>
        <p:spPr>
          <a:xfrm>
            <a:off x="7808304" y="4751210"/>
            <a:ext cx="48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= (input width – kernel size) / stride + 1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B85846-1DF4-40DD-6DD6-84DB8D0C8A2C}"/>
              </a:ext>
            </a:extLst>
          </p:cNvPr>
          <p:cNvSpPr txBox="1"/>
          <p:nvPr/>
        </p:nvSpPr>
        <p:spPr>
          <a:xfrm>
            <a:off x="9876126" y="2622976"/>
            <a:ext cx="67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EA7AAA-ADB8-EC58-B989-52CB1AB601D5}"/>
              </a:ext>
            </a:extLst>
          </p:cNvPr>
          <p:cNvSpPr txBox="1"/>
          <p:nvPr/>
        </p:nvSpPr>
        <p:spPr>
          <a:xfrm>
            <a:off x="8883139" y="3585057"/>
            <a:ext cx="67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164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BDB1-681C-0808-F5F5-578025B2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layers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F346076-2144-8445-465A-6EB2BEC0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84" y="1915885"/>
            <a:ext cx="9783425" cy="30262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F8DBBB-58D8-3BB7-2E06-83F0322CB20D}"/>
              </a:ext>
            </a:extLst>
          </p:cNvPr>
          <p:cNvSpPr txBox="1"/>
          <p:nvPr/>
        </p:nvSpPr>
        <p:spPr>
          <a:xfrm>
            <a:off x="1232919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A0471E-F9B8-BCE6-29C2-D837542D9D23}"/>
              </a:ext>
            </a:extLst>
          </p:cNvPr>
          <p:cNvSpPr txBox="1"/>
          <p:nvPr/>
        </p:nvSpPr>
        <p:spPr>
          <a:xfrm>
            <a:off x="2241661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D78DC-85C6-3109-D2B8-2F5A33F78682}"/>
              </a:ext>
            </a:extLst>
          </p:cNvPr>
          <p:cNvSpPr txBox="1"/>
          <p:nvPr/>
        </p:nvSpPr>
        <p:spPr>
          <a:xfrm>
            <a:off x="3192347" y="2133601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7C265A-073B-2FB4-784B-BD7583F1405A}"/>
              </a:ext>
            </a:extLst>
          </p:cNvPr>
          <p:cNvSpPr txBox="1"/>
          <p:nvPr/>
        </p:nvSpPr>
        <p:spPr>
          <a:xfrm>
            <a:off x="1232919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FC007-DA59-115D-CFD6-0412ADC91C6C}"/>
              </a:ext>
            </a:extLst>
          </p:cNvPr>
          <p:cNvSpPr txBox="1"/>
          <p:nvPr/>
        </p:nvSpPr>
        <p:spPr>
          <a:xfrm>
            <a:off x="2241661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CF232-B6A3-E3B0-B6BB-9B30E4763DCA}"/>
              </a:ext>
            </a:extLst>
          </p:cNvPr>
          <p:cNvSpPr txBox="1"/>
          <p:nvPr/>
        </p:nvSpPr>
        <p:spPr>
          <a:xfrm>
            <a:off x="3192347" y="3136612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A1FBB7-88CA-D9DD-5456-A9EC5374AD90}"/>
              </a:ext>
            </a:extLst>
          </p:cNvPr>
          <p:cNvSpPr txBox="1"/>
          <p:nvPr/>
        </p:nvSpPr>
        <p:spPr>
          <a:xfrm>
            <a:off x="1232919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B39D09-4A01-A130-778E-216B3047474C}"/>
              </a:ext>
            </a:extLst>
          </p:cNvPr>
          <p:cNvSpPr txBox="1"/>
          <p:nvPr/>
        </p:nvSpPr>
        <p:spPr>
          <a:xfrm>
            <a:off x="2241661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77ED1B-CCBB-26D8-86CA-61828C435ADE}"/>
              </a:ext>
            </a:extLst>
          </p:cNvPr>
          <p:cNvSpPr txBox="1"/>
          <p:nvPr/>
        </p:nvSpPr>
        <p:spPr>
          <a:xfrm>
            <a:off x="3192347" y="4071256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69CB25-942A-86D4-0568-355584245E29}"/>
              </a:ext>
            </a:extLst>
          </p:cNvPr>
          <p:cNvSpPr txBox="1"/>
          <p:nvPr/>
        </p:nvSpPr>
        <p:spPr>
          <a:xfrm>
            <a:off x="5450115" y="2595379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622D-3139-B8AC-54EB-CD4E4CC9F5CF}"/>
              </a:ext>
            </a:extLst>
          </p:cNvPr>
          <p:cNvSpPr txBox="1"/>
          <p:nvPr/>
        </p:nvSpPr>
        <p:spPr>
          <a:xfrm>
            <a:off x="6458857" y="2595379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93661-B407-0169-5096-E116B41F0A11}"/>
              </a:ext>
            </a:extLst>
          </p:cNvPr>
          <p:cNvSpPr txBox="1"/>
          <p:nvPr/>
        </p:nvSpPr>
        <p:spPr>
          <a:xfrm>
            <a:off x="5450115" y="3598390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86C90D-BD9B-14D0-2DC8-912A9FD2C296}"/>
              </a:ext>
            </a:extLst>
          </p:cNvPr>
          <p:cNvSpPr txBox="1"/>
          <p:nvPr/>
        </p:nvSpPr>
        <p:spPr>
          <a:xfrm>
            <a:off x="6458857" y="3598390"/>
            <a:ext cx="449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32F4A-D5C8-91C7-4846-E487BE976925}"/>
              </a:ext>
            </a:extLst>
          </p:cNvPr>
          <p:cNvSpPr txBox="1"/>
          <p:nvPr/>
        </p:nvSpPr>
        <p:spPr>
          <a:xfrm>
            <a:off x="1830724" y="1200482"/>
            <a:ext cx="1271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E3E27E-82F0-5A6F-7760-BB387D3A8889}"/>
              </a:ext>
            </a:extLst>
          </p:cNvPr>
          <p:cNvSpPr txBox="1"/>
          <p:nvPr/>
        </p:nvSpPr>
        <p:spPr>
          <a:xfrm>
            <a:off x="4767942" y="1773508"/>
            <a:ext cx="280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Filter / kernel (2x2)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C3CE08-0218-33AE-0FD5-F938A18D8EB5}"/>
              </a:ext>
            </a:extLst>
          </p:cNvPr>
          <p:cNvSpPr txBox="1"/>
          <p:nvPr/>
        </p:nvSpPr>
        <p:spPr>
          <a:xfrm>
            <a:off x="9051246" y="1750053"/>
            <a:ext cx="280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 SemiCond" panose="020B0503030403020204" pitchFamily="34" charset="0"/>
              </a:rPr>
              <a:t>Output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A5CB64-72E1-0360-5D29-88C17041A5E5}"/>
              </a:ext>
            </a:extLst>
          </p:cNvPr>
          <p:cNvSpPr/>
          <p:nvPr/>
        </p:nvSpPr>
        <p:spPr>
          <a:xfrm>
            <a:off x="1937579" y="2936092"/>
            <a:ext cx="2021116" cy="2019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5FF5AA-5923-B8A3-9461-DF35A0197187}"/>
              </a:ext>
            </a:extLst>
          </p:cNvPr>
          <p:cNvSpPr/>
          <p:nvPr/>
        </p:nvSpPr>
        <p:spPr>
          <a:xfrm>
            <a:off x="5085442" y="2425988"/>
            <a:ext cx="2021116" cy="20193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8E1C8A-CAF3-6C6B-F6F1-9DF8E3F48970}"/>
              </a:ext>
            </a:extLst>
          </p:cNvPr>
          <p:cNvSpPr txBox="1"/>
          <p:nvPr/>
        </p:nvSpPr>
        <p:spPr>
          <a:xfrm>
            <a:off x="8883139" y="2633147"/>
            <a:ext cx="67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19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4D87FD-0E83-A33E-9895-04025D554B47}"/>
              </a:ext>
            </a:extLst>
          </p:cNvPr>
          <p:cNvSpPr/>
          <p:nvPr/>
        </p:nvSpPr>
        <p:spPr>
          <a:xfrm>
            <a:off x="9709191" y="3396533"/>
            <a:ext cx="1007991" cy="1007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14FB40-9AFD-48DF-BDBA-E83C640F2D53}"/>
              </a:ext>
            </a:extLst>
          </p:cNvPr>
          <p:cNvSpPr txBox="1"/>
          <p:nvPr/>
        </p:nvSpPr>
        <p:spPr>
          <a:xfrm>
            <a:off x="7808304" y="4751210"/>
            <a:ext cx="483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 = (input width – kernel size) / stride + 1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6ABF16-825B-EAFD-F388-81BB1AC3E6A5}"/>
              </a:ext>
            </a:extLst>
          </p:cNvPr>
          <p:cNvSpPr txBox="1"/>
          <p:nvPr/>
        </p:nvSpPr>
        <p:spPr>
          <a:xfrm>
            <a:off x="9876126" y="2622976"/>
            <a:ext cx="67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BFB813-0C10-BA71-BCC6-91BBA5D5532A}"/>
              </a:ext>
            </a:extLst>
          </p:cNvPr>
          <p:cNvSpPr txBox="1"/>
          <p:nvPr/>
        </p:nvSpPr>
        <p:spPr>
          <a:xfrm>
            <a:off x="8883139" y="3585057"/>
            <a:ext cx="67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37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D61FF-3C19-52E9-D679-909AF3CBBAF1}"/>
              </a:ext>
            </a:extLst>
          </p:cNvPr>
          <p:cNvSpPr txBox="1"/>
          <p:nvPr/>
        </p:nvSpPr>
        <p:spPr>
          <a:xfrm>
            <a:off x="9887680" y="3583359"/>
            <a:ext cx="67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yriad Pro SemiCond" panose="020B0503030403020204" pitchFamily="34" charset="0"/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606850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BFE3-A491-BB2F-E4FC-BC65315E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E722E-4F74-E198-0851-3A7F4F01C01D}"/>
              </a:ext>
            </a:extLst>
          </p:cNvPr>
          <p:cNvSpPr txBox="1"/>
          <p:nvPr/>
        </p:nvSpPr>
        <p:spPr>
          <a:xfrm>
            <a:off x="390331" y="1720840"/>
            <a:ext cx="34898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Helvetica Light" panose="020B0403020202020204" pitchFamily="34" charset="0"/>
              </a:rPr>
              <a:t>Downsampling</a:t>
            </a:r>
            <a:r>
              <a:rPr lang="en-US" dirty="0">
                <a:latin typeface="Helvetica Light" panose="020B0403020202020204" pitchFamily="34" charset="0"/>
              </a:rPr>
              <a:t> to reduce the number of parameters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Only the element with the largest value is selected</a:t>
            </a:r>
          </a:p>
          <a:p>
            <a:endParaRPr lang="en-US" dirty="0">
              <a:latin typeface="Helvetica Light" panose="020B0403020202020204" pitchFamily="34" charset="0"/>
            </a:endParaRPr>
          </a:p>
          <a:p>
            <a:endParaRPr lang="en-US" dirty="0">
              <a:latin typeface="Helvetica Light" panose="020B0403020202020204" pitchFamily="34" charset="0"/>
            </a:endParaRPr>
          </a:p>
          <a:p>
            <a:r>
              <a:rPr lang="en-US" dirty="0">
                <a:latin typeface="Helvetica Light" panose="020B0403020202020204" pitchFamily="34" charset="0"/>
              </a:rPr>
              <a:t>a 2 x 2 max pooling layer with stride 2 will reduce each dimension of the input layer by a factor of 2 </a:t>
            </a:r>
          </a:p>
        </p:txBody>
      </p:sp>
      <p:pic>
        <p:nvPicPr>
          <p:cNvPr id="4" name="Picture 2" descr="Max pooling on left, Average pooling on the right">
            <a:extLst>
              <a:ext uri="{FF2B5EF4-FFF2-40B4-BE49-F238E27FC236}">
                <a16:creationId xmlns:a16="http://schemas.microsoft.com/office/drawing/2014/main" id="{098163BD-E9AE-62CA-16CF-7461A4DA8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2" r="51911"/>
          <a:stretch/>
        </p:blipFill>
        <p:spPr bwMode="auto">
          <a:xfrm>
            <a:off x="5294161" y="1808390"/>
            <a:ext cx="6359824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x pooling on left, Average pooling on the right">
            <a:extLst>
              <a:ext uri="{FF2B5EF4-FFF2-40B4-BE49-F238E27FC236}">
                <a16:creationId xmlns:a16="http://schemas.microsoft.com/office/drawing/2014/main" id="{9AEAAF5C-0BC9-7DEF-583B-BB9E67C98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69" t="85739"/>
          <a:stretch/>
        </p:blipFill>
        <p:spPr bwMode="auto">
          <a:xfrm>
            <a:off x="9542207" y="4835312"/>
            <a:ext cx="1982436" cy="38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0934F-B69A-F9DF-47E9-6CA4F960937B}"/>
              </a:ext>
            </a:extLst>
          </p:cNvPr>
          <p:cNvSpPr txBox="1"/>
          <p:nvPr/>
        </p:nvSpPr>
        <p:spPr>
          <a:xfrm>
            <a:off x="6371304" y="1433235"/>
            <a:ext cx="5604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yriad Pro SemiCond" panose="020B0503030403020204" pitchFamily="34" charset="0"/>
              </a:rPr>
              <a:t>max-pooling with 2x2 filter and stride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098A97-FE69-94AD-0A98-7CFAF1CBA107}"/>
              </a:ext>
            </a:extLst>
          </p:cNvPr>
          <p:cNvSpPr/>
          <p:nvPr/>
        </p:nvSpPr>
        <p:spPr>
          <a:xfrm>
            <a:off x="5456154" y="1998081"/>
            <a:ext cx="1431343" cy="1541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EB265-5443-EE91-B81E-C6E1907F157B}"/>
              </a:ext>
            </a:extLst>
          </p:cNvPr>
          <p:cNvSpPr/>
          <p:nvPr/>
        </p:nvSpPr>
        <p:spPr>
          <a:xfrm>
            <a:off x="9807677" y="2775625"/>
            <a:ext cx="725748" cy="763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4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48C8-6EB8-5D61-1A47-0909B600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041E35-1A98-E287-26C2-52F57A1E4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113" y="1799302"/>
            <a:ext cx="7417920" cy="36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89589F-2545-2D6E-889B-C6EBC574F0F8}"/>
              </a:ext>
            </a:extLst>
          </p:cNvPr>
          <p:cNvSpPr txBox="1"/>
          <p:nvPr/>
        </p:nvSpPr>
        <p:spPr>
          <a:xfrm>
            <a:off x="614658" y="1344437"/>
            <a:ext cx="3593549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latin typeface="Montserrat" pitchFamily="2" charset="77"/>
              </a:rPr>
              <a:t>Randomly ignore neurons to reduce the number of connections</a:t>
            </a:r>
          </a:p>
          <a:p>
            <a:endParaRPr lang="en-US" sz="2000" dirty="0">
              <a:latin typeface="Montserrat" pitchFamily="2" charset="77"/>
            </a:endParaRPr>
          </a:p>
          <a:p>
            <a:r>
              <a:rPr lang="en-US" sz="2000" dirty="0">
                <a:latin typeface="Montserrat" pitchFamily="2" charset="77"/>
              </a:rPr>
              <a:t>Acts as a form of regularization to avoid over-fitting the data</a:t>
            </a:r>
          </a:p>
        </p:txBody>
      </p:sp>
    </p:spTree>
    <p:extLst>
      <p:ext uri="{BB962C8B-B14F-4D97-AF65-F5344CB8AC3E}">
        <p14:creationId xmlns:p14="http://schemas.microsoft.com/office/powerpoint/2010/main" val="1161860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D34F-656C-862A-80FE-4AA17CFC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neural networks (CNNs)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68730AB-01FD-0CF6-94EC-ECFC0EA2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49" y="923497"/>
            <a:ext cx="9871075" cy="5218539"/>
          </a:xfrm>
          <a:prstGeom prst="rect">
            <a:avLst/>
          </a:prstGeom>
        </p:spPr>
      </p:pic>
      <p:pic>
        <p:nvPicPr>
          <p:cNvPr id="5" name="Picture 4" descr="A black cat lying on the ground&#10;&#10;Description automatically generated">
            <a:extLst>
              <a:ext uri="{FF2B5EF4-FFF2-40B4-BE49-F238E27FC236}">
                <a16:creationId xmlns:a16="http://schemas.microsoft.com/office/drawing/2014/main" id="{EC14C4A3-4A3B-6A94-250D-57DA8EBA6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" r="10032"/>
          <a:stretch/>
        </p:blipFill>
        <p:spPr>
          <a:xfrm>
            <a:off x="974891" y="3621505"/>
            <a:ext cx="1665991" cy="13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28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429A09-DF47-1990-35AA-E123BBD0ADCD}"/>
              </a:ext>
            </a:extLst>
          </p:cNvPr>
          <p:cNvSpPr txBox="1"/>
          <p:nvPr/>
        </p:nvSpPr>
        <p:spPr>
          <a:xfrm>
            <a:off x="128423" y="38008"/>
            <a:ext cx="1142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Local Distance Earthquake/Explosion Source Discrimination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D6EAEF6-379F-C9EE-81B6-8CCF14DEB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4"/>
          <a:stretch/>
        </p:blipFill>
        <p:spPr>
          <a:xfrm>
            <a:off x="5243305" y="1285875"/>
            <a:ext cx="6030128" cy="5572125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5885111-5852-7117-1345-68BB67553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" t="5620" r="70189" b="54833"/>
          <a:stretch/>
        </p:blipFill>
        <p:spPr>
          <a:xfrm>
            <a:off x="10148798" y="0"/>
            <a:ext cx="2043202" cy="1800226"/>
          </a:xfrm>
          <a:prstGeom prst="rect">
            <a:avLst/>
          </a:prstGeom>
        </p:spPr>
      </p:pic>
      <p:pic>
        <p:nvPicPr>
          <p:cNvPr id="6" name="Picture 2" descr="Rotational ground motion measurements for regional seismic moment tensors:  A review - ScienceDirect">
            <a:extLst>
              <a:ext uri="{FF2B5EF4-FFF2-40B4-BE49-F238E27FC236}">
                <a16:creationId xmlns:a16="http://schemas.microsoft.com/office/drawing/2014/main" id="{D6BA9C41-0B97-76F1-CB03-6136C09363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6" t="-715" r="3708" b="87054"/>
          <a:stretch/>
        </p:blipFill>
        <p:spPr bwMode="auto">
          <a:xfrm>
            <a:off x="248329" y="1857373"/>
            <a:ext cx="3667126" cy="72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56AAA-E015-3FD5-8B35-617F2CA734AA}"/>
              </a:ext>
            </a:extLst>
          </p:cNvPr>
          <p:cNvSpPr txBox="1"/>
          <p:nvPr/>
        </p:nvSpPr>
        <p:spPr>
          <a:xfrm>
            <a:off x="248329" y="1396508"/>
            <a:ext cx="469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Explosions are a poor source of S-waves</a:t>
            </a:r>
          </a:p>
        </p:txBody>
      </p:sp>
      <p:pic>
        <p:nvPicPr>
          <p:cNvPr id="8" name="Picture 2" descr="Rotational ground motion measurements for regional seismic moment tensors:  A review - ScienceDirect">
            <a:extLst>
              <a:ext uri="{FF2B5EF4-FFF2-40B4-BE49-F238E27FC236}">
                <a16:creationId xmlns:a16="http://schemas.microsoft.com/office/drawing/2014/main" id="{E13628F6-856B-B5CE-3C75-C7EE28E09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56" t="12009" r="407" b="72187"/>
          <a:stretch/>
        </p:blipFill>
        <p:spPr bwMode="auto">
          <a:xfrm>
            <a:off x="248329" y="2586037"/>
            <a:ext cx="3864195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473422-E1B9-896E-FB66-CBC68BDFA2BD}"/>
              </a:ext>
            </a:extLst>
          </p:cNvPr>
          <p:cNvSpPr txBox="1"/>
          <p:nvPr/>
        </p:nvSpPr>
        <p:spPr>
          <a:xfrm>
            <a:off x="248329" y="4226777"/>
            <a:ext cx="46951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How confidently can we discriminate between earthquakes and explosions at the ‘station level’ and the ‘event level’?</a:t>
            </a:r>
          </a:p>
          <a:p>
            <a:endParaRPr lang="en-US" dirty="0">
              <a:solidFill>
                <a:srgbClr val="C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Helvetica" pitchFamily="2" charset="0"/>
              </a:rPr>
              <a:t>Can machine learning-based approaches improve source discrimination over conventional approaches?</a:t>
            </a:r>
          </a:p>
        </p:txBody>
      </p:sp>
    </p:spTree>
    <p:extLst>
      <p:ext uri="{BB962C8B-B14F-4D97-AF65-F5344CB8AC3E}">
        <p14:creationId xmlns:p14="http://schemas.microsoft.com/office/powerpoint/2010/main" val="569478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B621-E281-2A51-F98E-B63633CA7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discrimination (P/S ratio)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16D5179-7EE3-BE5E-3FAC-40286C849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5"/>
          <a:stretch/>
        </p:blipFill>
        <p:spPr>
          <a:xfrm>
            <a:off x="7294427" y="794264"/>
            <a:ext cx="3064915" cy="3520829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762CC3B-4732-73B4-0B29-8E77711C7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" r="51527"/>
          <a:stretch/>
        </p:blipFill>
        <p:spPr>
          <a:xfrm>
            <a:off x="1291899" y="923304"/>
            <a:ext cx="4804101" cy="5829921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4402734-868E-0582-F00F-C0A1171FA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099" y="4162425"/>
            <a:ext cx="4394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45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980E-617F-8DDB-CE9A-D8BD5854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4A32C1-BD7B-F82E-1ADE-66F252E3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0"/>
            <a:ext cx="8162925" cy="1803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78D6E1-1B3E-70BE-9FA9-0D5E02F61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183" y="97715"/>
            <a:ext cx="3382963" cy="375357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036A010-7267-921E-AC88-AB1B68912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664" y="1803634"/>
            <a:ext cx="3244783" cy="4568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161F4-AD99-E197-872E-D0F79E3E012C}"/>
              </a:ext>
            </a:extLst>
          </p:cNvPr>
          <p:cNvSpPr txBox="1"/>
          <p:nvPr/>
        </p:nvSpPr>
        <p:spPr>
          <a:xfrm>
            <a:off x="514350" y="2243138"/>
            <a:ext cx="66722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Use labeled data from the Utah Seismic Network to train a neural network to identify earthquakes and quarry blasts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Goal-</a:t>
            </a: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Explore whether NN’s can match or exceed classification accuracy of trained analysts</a:t>
            </a:r>
          </a:p>
          <a:p>
            <a:endParaRPr lang="en-US" b="1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Build a NN that could be used in near real time for event classification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545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C962-6B15-5304-2359-0987DC138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74B5229-4D6A-9D4B-901E-F518D8D1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884" y="0"/>
            <a:ext cx="690497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9D795-4602-6238-9627-8B8CCBC23C3A}"/>
              </a:ext>
            </a:extLst>
          </p:cNvPr>
          <p:cNvSpPr txBox="1"/>
          <p:nvPr/>
        </p:nvSpPr>
        <p:spPr>
          <a:xfrm>
            <a:off x="491861" y="1358235"/>
            <a:ext cx="40349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Included 103,944 signals from 13,313 analyst labeled events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46% quarry blasts, 54% earthquakes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Divided data in 80% training, 10% validation, 10% testing 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Tested 2 Networks</a:t>
            </a:r>
          </a:p>
          <a:p>
            <a:endParaRPr lang="en-US" dirty="0">
              <a:latin typeface="Montserrat" pitchFamily="2" charset="77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Montserrat" pitchFamily="2" charset="77"/>
              </a:rPr>
              <a:t>Recurrent Network (Long Short Term Memory)</a:t>
            </a:r>
          </a:p>
          <a:p>
            <a:pPr marL="342900" indent="-342900">
              <a:buAutoNum type="arabicParenR"/>
            </a:pPr>
            <a:endParaRPr lang="en-US" dirty="0">
              <a:latin typeface="Montserrat" pitchFamily="2" charset="77"/>
            </a:endParaRPr>
          </a:p>
          <a:p>
            <a:pPr marL="342900" indent="-342900">
              <a:buAutoNum type="arabicParenR"/>
            </a:pPr>
            <a:r>
              <a:rPr lang="en-US" dirty="0">
                <a:latin typeface="Montserrat" pitchFamily="2" charset="77"/>
              </a:rPr>
              <a:t>Convolutional NN</a:t>
            </a: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endParaRPr lang="en-US" b="1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8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C21F-2726-B723-3396-D58EC587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37E2AA-02F9-2C9C-4744-BA0E56CD879B}"/>
                  </a:ext>
                </a:extLst>
              </p:cNvPr>
              <p:cNvSpPr txBox="1"/>
              <p:nvPr/>
            </p:nvSpPr>
            <p:spPr>
              <a:xfrm>
                <a:off x="450939" y="1300484"/>
                <a:ext cx="18507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37E2AA-02F9-2C9C-4744-BA0E56CD8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9" y="1300484"/>
                <a:ext cx="185076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382B2A1D-2246-B1BB-C8F7-AAE386AF9FCF}"/>
              </a:ext>
            </a:extLst>
          </p:cNvPr>
          <p:cNvSpPr/>
          <p:nvPr/>
        </p:nvSpPr>
        <p:spPr>
          <a:xfrm>
            <a:off x="626897" y="3275028"/>
            <a:ext cx="724395" cy="72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EB1DED-A813-F2B7-D2E0-4284D1D7783A}"/>
              </a:ext>
            </a:extLst>
          </p:cNvPr>
          <p:cNvSpPr/>
          <p:nvPr/>
        </p:nvSpPr>
        <p:spPr>
          <a:xfrm>
            <a:off x="2961484" y="3263153"/>
            <a:ext cx="724395" cy="7243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F6052A-8F03-E061-4C2A-51D6EA649989}"/>
              </a:ext>
            </a:extLst>
          </p:cNvPr>
          <p:cNvCxnSpPr/>
          <p:nvPr/>
        </p:nvCxnSpPr>
        <p:spPr>
          <a:xfrm>
            <a:off x="1493798" y="3574473"/>
            <a:ext cx="12112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AAFBFA-9FEC-2BE8-153E-DE64D481915D}"/>
                  </a:ext>
                </a:extLst>
              </p:cNvPr>
              <p:cNvSpPr txBox="1"/>
              <p:nvPr/>
            </p:nvSpPr>
            <p:spPr>
              <a:xfrm>
                <a:off x="1778902" y="3074516"/>
                <a:ext cx="675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AAFBFA-9FEC-2BE8-153E-DE64D4819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902" y="3074516"/>
                <a:ext cx="6750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58E0F-211E-36E4-AD5E-98833B97AA1B}"/>
                  </a:ext>
                </a:extLst>
              </p:cNvPr>
              <p:cNvSpPr txBox="1"/>
              <p:nvPr/>
            </p:nvSpPr>
            <p:spPr>
              <a:xfrm>
                <a:off x="2986177" y="2724598"/>
                <a:ext cx="675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258E0F-211E-36E4-AD5E-98833B97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177" y="2724598"/>
                <a:ext cx="6750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252EB6-8E6D-FDDA-3441-3C1CF85F40A7}"/>
                  </a:ext>
                </a:extLst>
              </p:cNvPr>
              <p:cNvSpPr txBox="1"/>
              <p:nvPr/>
            </p:nvSpPr>
            <p:spPr>
              <a:xfrm>
                <a:off x="853483" y="3440684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252EB6-8E6D-FDDA-3441-3C1CF85F4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83" y="3440684"/>
                <a:ext cx="2834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5DF4C7-FFA1-0AA0-2D08-553F4012FB1E}"/>
                  </a:ext>
                </a:extLst>
              </p:cNvPr>
              <p:cNvSpPr txBox="1"/>
              <p:nvPr/>
            </p:nvSpPr>
            <p:spPr>
              <a:xfrm>
                <a:off x="3179539" y="3359029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5DF4C7-FFA1-0AA0-2D08-553F4012F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539" y="3359029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33D23D0-311A-B898-FDE4-0519521FE598}"/>
              </a:ext>
            </a:extLst>
          </p:cNvPr>
          <p:cNvSpPr txBox="1"/>
          <p:nvPr/>
        </p:nvSpPr>
        <p:spPr>
          <a:xfrm>
            <a:off x="348343" y="236911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Input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3CDD6-86E4-9B9F-C1F1-B33358E255FE}"/>
              </a:ext>
            </a:extLst>
          </p:cNvPr>
          <p:cNvSpPr txBox="1"/>
          <p:nvPr/>
        </p:nvSpPr>
        <p:spPr>
          <a:xfrm>
            <a:off x="2626214" y="2365506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Output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E0B197-E042-2365-15FC-E271971AA2A6}"/>
              </a:ext>
            </a:extLst>
          </p:cNvPr>
          <p:cNvSpPr txBox="1"/>
          <p:nvPr/>
        </p:nvSpPr>
        <p:spPr>
          <a:xfrm>
            <a:off x="422565" y="4862308"/>
            <a:ext cx="1907510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0" dirty="0"/>
              <a:t>x = ‘features’</a:t>
            </a:r>
          </a:p>
          <a:p>
            <a:r>
              <a:rPr lang="en-US" sz="2800" dirty="0"/>
              <a:t>y = ‘labels’</a:t>
            </a:r>
          </a:p>
          <a:p>
            <a:r>
              <a:rPr lang="en-US" sz="2800" b="0" dirty="0"/>
              <a:t>w = ‘weight’</a:t>
            </a:r>
          </a:p>
          <a:p>
            <a:r>
              <a:rPr lang="en-US" sz="2800" dirty="0"/>
              <a:t>b = ‘bias’</a:t>
            </a:r>
            <a:endParaRPr lang="en-US" sz="2800" b="0" dirty="0"/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30DEF03A-07BB-F8F1-EC45-A06674B69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753" y="130048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24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8C83-1788-4803-D1F3-FACA038C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accuracy</a:t>
            </a:r>
            <a:endParaRPr lang="en-US" dirty="0"/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AB502C4-DCB1-4CC8-4538-41A9F4B09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119" y="681037"/>
            <a:ext cx="4339858" cy="5682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4407F-463A-EEED-0DB7-62E577697EBC}"/>
              </a:ext>
            </a:extLst>
          </p:cNvPr>
          <p:cNvSpPr txBox="1"/>
          <p:nvPr/>
        </p:nvSpPr>
        <p:spPr>
          <a:xfrm>
            <a:off x="742336" y="1283109"/>
            <a:ext cx="53536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</a:rPr>
              <a:t>Both network designs give &gt; 95% accuracy at the station level</a:t>
            </a:r>
          </a:p>
          <a:p>
            <a:endParaRPr lang="en-US" dirty="0">
              <a:latin typeface="Montserrat" pitchFamily="2" charset="77"/>
            </a:endParaRP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3 channel data improves station level accuracy modestly (~1.5%) over single channel data</a:t>
            </a:r>
          </a:p>
          <a:p>
            <a:endParaRPr lang="en-US" dirty="0">
              <a:latin typeface="Montserrat" pitchFamily="2" charset="77"/>
            </a:endParaRP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Event level (Network level) accuracy is &gt; 99%</a:t>
            </a:r>
          </a:p>
          <a:p>
            <a:endParaRPr lang="en-US" dirty="0">
              <a:latin typeface="Montserrat" pitchFamily="2" charset="77"/>
            </a:endParaRP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The majority of the events that the network mis-classified (84/167), were due to label errors by the analysts!</a:t>
            </a:r>
          </a:p>
        </p:txBody>
      </p:sp>
    </p:spTree>
    <p:extLst>
      <p:ext uri="{BB962C8B-B14F-4D97-AF65-F5344CB8AC3E}">
        <p14:creationId xmlns:p14="http://schemas.microsoft.com/office/powerpoint/2010/main" val="1020696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22FA-1E8D-1DFA-F931-E45BCB91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Which parts of the spectrogram are most important for decision making? </a:t>
            </a:r>
            <a:endParaRPr lang="en-US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374BCC-8203-D046-2EC2-88A60A852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0" y="1352054"/>
            <a:ext cx="10174514" cy="52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8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5DD63-8D83-70C7-9E4C-41865A07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8E09E8-80FB-E69A-984C-06DD7900E292}"/>
                  </a:ext>
                </a:extLst>
              </p:cNvPr>
              <p:cNvSpPr txBox="1"/>
              <p:nvPr/>
            </p:nvSpPr>
            <p:spPr>
              <a:xfrm>
                <a:off x="450939" y="1300484"/>
                <a:ext cx="18507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8E09E8-80FB-E69A-984C-06DD7900E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9" y="1300484"/>
                <a:ext cx="185076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B374858-D3C1-9459-1147-1BB9022455A8}"/>
              </a:ext>
            </a:extLst>
          </p:cNvPr>
          <p:cNvSpPr/>
          <p:nvPr/>
        </p:nvSpPr>
        <p:spPr>
          <a:xfrm>
            <a:off x="626897" y="3275028"/>
            <a:ext cx="724395" cy="72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94DCBE-03D5-F42D-47CB-B56D817745D1}"/>
              </a:ext>
            </a:extLst>
          </p:cNvPr>
          <p:cNvSpPr/>
          <p:nvPr/>
        </p:nvSpPr>
        <p:spPr>
          <a:xfrm>
            <a:off x="2961484" y="3263153"/>
            <a:ext cx="724395" cy="7243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257C88-4B8E-CFDD-20A4-485FDD9D3ED1}"/>
              </a:ext>
            </a:extLst>
          </p:cNvPr>
          <p:cNvCxnSpPr/>
          <p:nvPr/>
        </p:nvCxnSpPr>
        <p:spPr>
          <a:xfrm>
            <a:off x="1493798" y="3574473"/>
            <a:ext cx="12112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1A1417-DF83-C56C-DC3D-2C160979BC7F}"/>
                  </a:ext>
                </a:extLst>
              </p:cNvPr>
              <p:cNvSpPr txBox="1"/>
              <p:nvPr/>
            </p:nvSpPr>
            <p:spPr>
              <a:xfrm>
                <a:off x="1778902" y="3074516"/>
                <a:ext cx="675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1A1417-DF83-C56C-DC3D-2C160979B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902" y="3074516"/>
                <a:ext cx="67500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C3F9ED-A394-BD9D-482D-41831C8ACB04}"/>
                  </a:ext>
                </a:extLst>
              </p:cNvPr>
              <p:cNvSpPr txBox="1"/>
              <p:nvPr/>
            </p:nvSpPr>
            <p:spPr>
              <a:xfrm>
                <a:off x="2986177" y="2724598"/>
                <a:ext cx="675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C3F9ED-A394-BD9D-482D-41831C8AC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177" y="2724598"/>
                <a:ext cx="6750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014047-DDFB-FFC5-93D3-E004D07D00F7}"/>
                  </a:ext>
                </a:extLst>
              </p:cNvPr>
              <p:cNvSpPr txBox="1"/>
              <p:nvPr/>
            </p:nvSpPr>
            <p:spPr>
              <a:xfrm>
                <a:off x="853483" y="3440684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014047-DDFB-FFC5-93D3-E004D07D0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83" y="3440684"/>
                <a:ext cx="2834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B22F27-2C76-16DF-FE03-566940005D46}"/>
                  </a:ext>
                </a:extLst>
              </p:cNvPr>
              <p:cNvSpPr txBox="1"/>
              <p:nvPr/>
            </p:nvSpPr>
            <p:spPr>
              <a:xfrm>
                <a:off x="3179539" y="3359029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B22F27-2C76-16DF-FE03-566940005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539" y="3359029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365265-9ED7-4DF8-9680-A4C2CA3AEF38}"/>
              </a:ext>
            </a:extLst>
          </p:cNvPr>
          <p:cNvSpPr txBox="1"/>
          <p:nvPr/>
        </p:nvSpPr>
        <p:spPr>
          <a:xfrm>
            <a:off x="348343" y="236911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Input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F8046A-42CF-7964-B4D6-4BA7CFB5C212}"/>
              </a:ext>
            </a:extLst>
          </p:cNvPr>
          <p:cNvSpPr txBox="1"/>
          <p:nvPr/>
        </p:nvSpPr>
        <p:spPr>
          <a:xfrm>
            <a:off x="2626214" y="2365506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DFE1F-D72C-5183-4C15-741B22109D07}"/>
                  </a:ext>
                </a:extLst>
              </p:cNvPr>
              <p:cNvSpPr txBox="1"/>
              <p:nvPr/>
            </p:nvSpPr>
            <p:spPr>
              <a:xfrm>
                <a:off x="8660889" y="4015273"/>
                <a:ext cx="2380395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6DFE1F-D72C-5183-4C15-741B22109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889" y="4015273"/>
                <a:ext cx="2380395" cy="8192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265635-371C-CAD3-9389-22D54F49E01C}"/>
                  </a:ext>
                </a:extLst>
              </p:cNvPr>
              <p:cNvSpPr txBox="1"/>
              <p:nvPr/>
            </p:nvSpPr>
            <p:spPr>
              <a:xfrm>
                <a:off x="8737993" y="4960183"/>
                <a:ext cx="2226186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265635-371C-CAD3-9389-22D54F49E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7993" y="4960183"/>
                <a:ext cx="2226186" cy="8192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201A58-DD6C-CE05-5C46-ADF7A67C952B}"/>
                  </a:ext>
                </a:extLst>
              </p:cNvPr>
              <p:cNvSpPr txBox="1"/>
              <p:nvPr/>
            </p:nvSpPr>
            <p:spPr>
              <a:xfrm>
                <a:off x="8846254" y="6036458"/>
                <a:ext cx="24693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800" dirty="0"/>
                  <a:t> =  learning rate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201A58-DD6C-CE05-5C46-ADF7A67C9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254" y="6036458"/>
                <a:ext cx="2469394" cy="430887"/>
              </a:xfrm>
              <a:prstGeom prst="rect">
                <a:avLst/>
              </a:prstGeom>
              <a:blipFill>
                <a:blip r:embed="rId9"/>
                <a:stretch>
                  <a:fillRect t="-23944" r="-765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F1D8CCF-F5CC-3F06-E9DC-9AC124A928C3}"/>
              </a:ext>
            </a:extLst>
          </p:cNvPr>
          <p:cNvSpPr txBox="1"/>
          <p:nvPr/>
        </p:nvSpPr>
        <p:spPr>
          <a:xfrm>
            <a:off x="5045093" y="2410786"/>
            <a:ext cx="30617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II) Define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EF2E88-27F5-1277-6C17-D007A5665D41}"/>
                  </a:ext>
                </a:extLst>
              </p:cNvPr>
              <p:cNvSpPr txBox="1"/>
              <p:nvPr/>
            </p:nvSpPr>
            <p:spPr>
              <a:xfrm>
                <a:off x="8532992" y="2145769"/>
                <a:ext cx="2422202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EF2E88-27F5-1277-6C17-D007A566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992" y="2145769"/>
                <a:ext cx="2422202" cy="8066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E2AAAE3-E200-8721-55DB-09075F668CBD}"/>
              </a:ext>
            </a:extLst>
          </p:cNvPr>
          <p:cNvSpPr/>
          <p:nvPr/>
        </p:nvSpPr>
        <p:spPr>
          <a:xfrm>
            <a:off x="4315273" y="842751"/>
            <a:ext cx="7600062" cy="58816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C86CD0-8E3E-2FA8-1A21-B56EC8813FB8}"/>
              </a:ext>
            </a:extLst>
          </p:cNvPr>
          <p:cNvSpPr txBox="1"/>
          <p:nvPr/>
        </p:nvSpPr>
        <p:spPr>
          <a:xfrm>
            <a:off x="4763851" y="981206"/>
            <a:ext cx="304006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Training our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5A3378-749D-6C90-31C3-2ECFB3A5D5A3}"/>
                  </a:ext>
                </a:extLst>
              </p:cNvPr>
              <p:cNvSpPr txBox="1"/>
              <p:nvPr/>
            </p:nvSpPr>
            <p:spPr>
              <a:xfrm>
                <a:off x="4972653" y="1595687"/>
                <a:ext cx="56625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I) Initialize weights and biases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5A3378-749D-6C90-31C3-2ECFB3A5D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53" y="1595687"/>
                <a:ext cx="5662522" cy="461665"/>
              </a:xfrm>
              <a:prstGeom prst="rect">
                <a:avLst/>
              </a:prstGeom>
              <a:blipFill>
                <a:blip r:embed="rId11"/>
                <a:stretch>
                  <a:fillRect l="-1722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70F24F-657E-0D91-F111-E5D6CD584C63}"/>
                  </a:ext>
                </a:extLst>
              </p:cNvPr>
              <p:cNvSpPr txBox="1"/>
              <p:nvPr/>
            </p:nvSpPr>
            <p:spPr>
              <a:xfrm>
                <a:off x="4999859" y="4523649"/>
                <a:ext cx="318516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IV) Update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 based </a:t>
                </a:r>
              </a:p>
              <a:p>
                <a:r>
                  <a:rPr lang="en-US" sz="2400" dirty="0">
                    <a:latin typeface="Helvetica" pitchFamily="2" charset="0"/>
                  </a:rPr>
                  <a:t>using gradient descent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70F24F-657E-0D91-F111-E5D6CD584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859" y="4523649"/>
                <a:ext cx="3185167" cy="738664"/>
              </a:xfrm>
              <a:prstGeom prst="rect">
                <a:avLst/>
              </a:prstGeom>
              <a:blipFill>
                <a:blip r:embed="rId12"/>
                <a:stretch>
                  <a:fillRect l="-5736" t="-11570" r="-4780" b="-25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C52CBC5-C7F9-7346-BB16-91B5048C4C97}"/>
              </a:ext>
            </a:extLst>
          </p:cNvPr>
          <p:cNvSpPr txBox="1"/>
          <p:nvPr/>
        </p:nvSpPr>
        <p:spPr>
          <a:xfrm>
            <a:off x="4999859" y="3292036"/>
            <a:ext cx="359393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III) Loop over training data</a:t>
            </a:r>
          </a:p>
          <a:p>
            <a:r>
              <a:rPr lang="en-US" sz="2400" dirty="0">
                <a:latin typeface="Helvetica" pitchFamily="2" charset="0"/>
              </a:rPr>
              <a:t>and calculate loss</a:t>
            </a:r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DC4CC3EE-2443-262F-35CE-8A8678800798}"/>
              </a:ext>
            </a:extLst>
          </p:cNvPr>
          <p:cNvSpPr/>
          <p:nvPr/>
        </p:nvSpPr>
        <p:spPr>
          <a:xfrm rot="16200000">
            <a:off x="3922461" y="3898064"/>
            <a:ext cx="1470211" cy="46598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BA7AF0BD-DDDD-0280-B8AB-BCA1BDD509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019" y="4505222"/>
            <a:ext cx="3586868" cy="21750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CC1629-7A18-30B9-BB55-0700D4F1B3EF}"/>
              </a:ext>
            </a:extLst>
          </p:cNvPr>
          <p:cNvSpPr txBox="1"/>
          <p:nvPr/>
        </p:nvSpPr>
        <p:spPr>
          <a:xfrm>
            <a:off x="1150716" y="4478813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Helvetica Light" panose="020B0403020202020204" pitchFamily="34" charset="0"/>
              </a:rPr>
              <a:t>gradient descent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2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EE50-330E-87CD-69A5-9175B2A1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4E62CC-8CBD-6804-F4A4-498DB63D19E3}"/>
                  </a:ext>
                </a:extLst>
              </p:cNvPr>
              <p:cNvSpPr txBox="1"/>
              <p:nvPr/>
            </p:nvSpPr>
            <p:spPr>
              <a:xfrm>
                <a:off x="576889" y="2327836"/>
                <a:ext cx="2150845" cy="893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4E62CC-8CBD-6804-F4A4-498DB63D1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89" y="2327836"/>
                <a:ext cx="2150845" cy="8937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50FC14-ABE1-B740-511F-12893E2B7883}"/>
                  </a:ext>
                </a:extLst>
              </p:cNvPr>
              <p:cNvSpPr txBox="1"/>
              <p:nvPr/>
            </p:nvSpPr>
            <p:spPr>
              <a:xfrm>
                <a:off x="3910088" y="3588266"/>
                <a:ext cx="203629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>
                    <a:solidFill>
                      <a:schemeClr val="accent1">
                        <a:lumMod val="7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F50FC14-ABE1-B740-511F-12893E2B7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088" y="3588266"/>
                <a:ext cx="2036299" cy="430887"/>
              </a:xfrm>
              <a:prstGeom prst="rect">
                <a:avLst/>
              </a:prstGeom>
              <a:blipFill>
                <a:blip r:embed="rId3"/>
                <a:stretch>
                  <a:fillRect l="-6587" t="-242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8CA9F7-F2DE-7EC3-DA71-EEE5302FBF17}"/>
                  </a:ext>
                </a:extLst>
              </p:cNvPr>
              <p:cNvSpPr txBox="1"/>
              <p:nvPr/>
            </p:nvSpPr>
            <p:spPr>
              <a:xfrm>
                <a:off x="552552" y="3474072"/>
                <a:ext cx="2422202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8CA9F7-F2DE-7EC3-DA71-EEE5302FB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52" y="3474072"/>
                <a:ext cx="2422202" cy="806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82AC3A-DDB3-507A-69D8-22D8B5776A0C}"/>
                  </a:ext>
                </a:extLst>
              </p:cNvPr>
              <p:cNvSpPr txBox="1"/>
              <p:nvPr/>
            </p:nvSpPr>
            <p:spPr>
              <a:xfrm>
                <a:off x="594359" y="1159963"/>
                <a:ext cx="2380395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82AC3A-DDB3-507A-69D8-22D8B5776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9" y="1159963"/>
                <a:ext cx="2380395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4401569-0BAC-4863-E5CD-56AE94531E3B}"/>
              </a:ext>
            </a:extLst>
          </p:cNvPr>
          <p:cNvSpPr/>
          <p:nvPr/>
        </p:nvSpPr>
        <p:spPr>
          <a:xfrm>
            <a:off x="2405576" y="1159963"/>
            <a:ext cx="583246" cy="929578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544C1D-0918-C98E-96CC-5CCE876E9ABC}"/>
                  </a:ext>
                </a:extLst>
              </p:cNvPr>
              <p:cNvSpPr txBox="1"/>
              <p:nvPr/>
            </p:nvSpPr>
            <p:spPr>
              <a:xfrm>
                <a:off x="3115432" y="3347462"/>
                <a:ext cx="931984" cy="98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544C1D-0918-C98E-96CC-5CCE876E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32" y="3347462"/>
                <a:ext cx="931984" cy="985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99AFD-B1FB-4913-89EB-1A26478196FB}"/>
                  </a:ext>
                </a:extLst>
              </p:cNvPr>
              <p:cNvSpPr txBox="1"/>
              <p:nvPr/>
            </p:nvSpPr>
            <p:spPr>
              <a:xfrm>
                <a:off x="594359" y="4720615"/>
                <a:ext cx="18904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C99AFD-B1FB-4913-89EB-1A2647819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9" y="4720615"/>
                <a:ext cx="189045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2BA2B8-5BFD-D31F-BAFF-5E333B2F0C0F}"/>
                  </a:ext>
                </a:extLst>
              </p:cNvPr>
              <p:cNvSpPr txBox="1"/>
              <p:nvPr/>
            </p:nvSpPr>
            <p:spPr>
              <a:xfrm>
                <a:off x="3115432" y="4463882"/>
                <a:ext cx="931984" cy="912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2BA2B8-5BFD-D31F-BAFF-5E333B2F0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32" y="4463882"/>
                <a:ext cx="931984" cy="9124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DBD511-1CE3-C34B-4940-54422A7C6ED9}"/>
                  </a:ext>
                </a:extLst>
              </p:cNvPr>
              <p:cNvSpPr txBox="1"/>
              <p:nvPr/>
            </p:nvSpPr>
            <p:spPr>
              <a:xfrm>
                <a:off x="3962400" y="4741041"/>
                <a:ext cx="203629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sz="2800" b="0" dirty="0">
                    <a:solidFill>
                      <a:schemeClr val="accent6">
                        <a:lumMod val="75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DBD511-1CE3-C34B-4940-54422A7C6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741041"/>
                <a:ext cx="2036299" cy="430887"/>
              </a:xfrm>
              <a:prstGeom prst="rect">
                <a:avLst/>
              </a:prstGeom>
              <a:blipFill>
                <a:blip r:embed="rId9"/>
                <a:stretch>
                  <a:fillRect l="-6587" t="-242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D61DF1-C2C7-526E-DBB2-C67E64E4CE22}"/>
                  </a:ext>
                </a:extLst>
              </p:cNvPr>
              <p:cNvSpPr txBox="1"/>
              <p:nvPr/>
            </p:nvSpPr>
            <p:spPr>
              <a:xfrm>
                <a:off x="576889" y="5647852"/>
                <a:ext cx="2444644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D61DF1-C2C7-526E-DBB2-C67E64E4C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89" y="5647852"/>
                <a:ext cx="2444644" cy="8192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79901E-C65F-ED97-8905-095BF2A85831}"/>
                  </a:ext>
                </a:extLst>
              </p:cNvPr>
              <p:cNvSpPr txBox="1"/>
              <p:nvPr/>
            </p:nvSpPr>
            <p:spPr>
              <a:xfrm>
                <a:off x="7330438" y="1151968"/>
                <a:ext cx="2226186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79901E-C65F-ED97-8905-095BF2A85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438" y="1151968"/>
                <a:ext cx="2226186" cy="8192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86E338B-D817-A42B-2E50-7982BB14724B}"/>
              </a:ext>
            </a:extLst>
          </p:cNvPr>
          <p:cNvSpPr/>
          <p:nvPr/>
        </p:nvSpPr>
        <p:spPr>
          <a:xfrm>
            <a:off x="9001514" y="1104805"/>
            <a:ext cx="583246" cy="929578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993FC8-30C0-748E-71AB-4161B6BD5883}"/>
                  </a:ext>
                </a:extLst>
              </p:cNvPr>
              <p:cNvSpPr txBox="1"/>
              <p:nvPr/>
            </p:nvSpPr>
            <p:spPr>
              <a:xfrm>
                <a:off x="7368108" y="2362885"/>
                <a:ext cx="2043828" cy="8937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993FC8-30C0-748E-71AB-4161B6BD5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108" y="2362885"/>
                <a:ext cx="2043828" cy="8937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B8DF2D0-BB4A-0C76-189F-2972CA6E0EEF}"/>
              </a:ext>
            </a:extLst>
          </p:cNvPr>
          <p:cNvSpPr/>
          <p:nvPr/>
        </p:nvSpPr>
        <p:spPr>
          <a:xfrm>
            <a:off x="535605" y="5619550"/>
            <a:ext cx="2756234" cy="929578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1360E1-7DDC-A89E-B3C8-A6F98C9AD473}"/>
                  </a:ext>
                </a:extLst>
              </p:cNvPr>
              <p:cNvSpPr txBox="1"/>
              <p:nvPr/>
            </p:nvSpPr>
            <p:spPr>
              <a:xfrm>
                <a:off x="8939242" y="3648310"/>
                <a:ext cx="203629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>
                    <a:solidFill>
                      <a:schemeClr val="accent1">
                        <a:lumMod val="7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1360E1-7DDC-A89E-B3C8-A6F98C9AD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242" y="3648310"/>
                <a:ext cx="2036299" cy="430887"/>
              </a:xfrm>
              <a:prstGeom prst="rect">
                <a:avLst/>
              </a:prstGeom>
              <a:blipFill>
                <a:blip r:embed="rId13"/>
                <a:stretch>
                  <a:fillRect l="-6587" t="-23944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2564A8-A0D8-BC31-2FCE-5A72D046E547}"/>
                  </a:ext>
                </a:extLst>
              </p:cNvPr>
              <p:cNvSpPr txBox="1"/>
              <p:nvPr/>
            </p:nvSpPr>
            <p:spPr>
              <a:xfrm>
                <a:off x="8144586" y="3407506"/>
                <a:ext cx="931984" cy="985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2564A8-A0D8-BC31-2FCE-5A72D046E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586" y="3407506"/>
                <a:ext cx="931984" cy="98520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72124A-9DE1-0573-1607-5937CBFACFB4}"/>
                  </a:ext>
                </a:extLst>
              </p:cNvPr>
              <p:cNvSpPr txBox="1"/>
              <p:nvPr/>
            </p:nvSpPr>
            <p:spPr>
              <a:xfrm>
                <a:off x="6024051" y="4717924"/>
                <a:ext cx="18904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72124A-9DE1-0573-1607-5937CBFAC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051" y="4717924"/>
                <a:ext cx="1890454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0DBF6C-90F9-D5DE-4C1C-7703EC2BC613}"/>
                  </a:ext>
                </a:extLst>
              </p:cNvPr>
              <p:cNvSpPr txBox="1"/>
              <p:nvPr/>
            </p:nvSpPr>
            <p:spPr>
              <a:xfrm>
                <a:off x="8170227" y="4384546"/>
                <a:ext cx="931984" cy="9124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0DBF6C-90F9-D5DE-4C1C-7703EC2BC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227" y="4384546"/>
                <a:ext cx="931984" cy="91249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F58DE6-3F69-AC09-BC26-B85453AEB364}"/>
                  </a:ext>
                </a:extLst>
              </p:cNvPr>
              <p:cNvSpPr txBox="1"/>
              <p:nvPr/>
            </p:nvSpPr>
            <p:spPr>
              <a:xfrm>
                <a:off x="9017195" y="4661705"/>
                <a:ext cx="203629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:r>
                  <a:rPr lang="en-US" sz="2800" b="0" dirty="0">
                    <a:solidFill>
                      <a:schemeClr val="accent6">
                        <a:lumMod val="75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F58DE6-3F69-AC09-BC26-B85453AEB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195" y="4661705"/>
                <a:ext cx="2036299" cy="430887"/>
              </a:xfrm>
              <a:prstGeom prst="rect">
                <a:avLst/>
              </a:prstGeom>
              <a:blipFill>
                <a:blip r:embed="rId17"/>
                <a:stretch>
                  <a:fillRect l="-6587" t="-24286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F88A5-4578-C50C-167E-05189B5CA980}"/>
                  </a:ext>
                </a:extLst>
              </p:cNvPr>
              <p:cNvSpPr txBox="1"/>
              <p:nvPr/>
            </p:nvSpPr>
            <p:spPr>
              <a:xfrm>
                <a:off x="7753488" y="5520457"/>
                <a:ext cx="1898789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EF88A5-4578-C50C-167E-05189B5CA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488" y="5520457"/>
                <a:ext cx="1898789" cy="8192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65C5276-CAC2-EC51-E904-224A05BB10CE}"/>
              </a:ext>
            </a:extLst>
          </p:cNvPr>
          <p:cNvSpPr/>
          <p:nvPr/>
        </p:nvSpPr>
        <p:spPr>
          <a:xfrm>
            <a:off x="7374580" y="5492155"/>
            <a:ext cx="2756234" cy="929578"/>
          </a:xfrm>
          <a:prstGeom prst="rect">
            <a:avLst/>
          </a:prstGeom>
          <a:noFill/>
          <a:ln w="444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65B9E13-AA8D-C8AB-2745-A5ECC44AFE01}"/>
              </a:ext>
            </a:extLst>
          </p:cNvPr>
          <p:cNvCxnSpPr/>
          <p:nvPr/>
        </p:nvCxnSpPr>
        <p:spPr>
          <a:xfrm>
            <a:off x="5753686" y="1104805"/>
            <a:ext cx="0" cy="53623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59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D6A93-4A89-177D-676A-066C31F6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a neural network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7238DAE-ECC9-E0C9-B773-E563B7A96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85" y="1413412"/>
            <a:ext cx="10620230" cy="472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2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38961F-5AC0-7A6D-6751-6A5CC7771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0" y="681037"/>
            <a:ext cx="6075892" cy="5931228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92E6D7D-BC60-50EF-861E-A8A21914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41" y="136065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03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A967-AD0B-9706-CC8B-C8DDD093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a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064EDB-724A-CC30-A48C-E69D63389B11}"/>
                  </a:ext>
                </a:extLst>
              </p:cNvPr>
              <p:cNvSpPr txBox="1"/>
              <p:nvPr/>
            </p:nvSpPr>
            <p:spPr>
              <a:xfrm>
                <a:off x="450939" y="1300484"/>
                <a:ext cx="51489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+⋅⋅⋅+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064EDB-724A-CC30-A48C-E69D63389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39" y="1300484"/>
                <a:ext cx="514897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9A9F58BF-E28F-72E6-A310-647D76290E4B}"/>
              </a:ext>
            </a:extLst>
          </p:cNvPr>
          <p:cNvSpPr/>
          <p:nvPr/>
        </p:nvSpPr>
        <p:spPr>
          <a:xfrm>
            <a:off x="626897" y="2835644"/>
            <a:ext cx="724395" cy="72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341C4DF-7D10-F7BF-47C4-74A415A1E24A}"/>
              </a:ext>
            </a:extLst>
          </p:cNvPr>
          <p:cNvSpPr/>
          <p:nvPr/>
        </p:nvSpPr>
        <p:spPr>
          <a:xfrm>
            <a:off x="2961484" y="3821299"/>
            <a:ext cx="724395" cy="72439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8BD3EA-7D34-C659-69A3-C80D8F27A962}"/>
              </a:ext>
            </a:extLst>
          </p:cNvPr>
          <p:cNvCxnSpPr>
            <a:cxnSpLocks/>
          </p:cNvCxnSpPr>
          <p:nvPr/>
        </p:nvCxnSpPr>
        <p:spPr>
          <a:xfrm>
            <a:off x="1484416" y="3282744"/>
            <a:ext cx="1413596" cy="634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CFBC3D-7399-AD24-EBE8-4DFF8685F0D4}"/>
                  </a:ext>
                </a:extLst>
              </p:cNvPr>
              <p:cNvSpPr txBox="1"/>
              <p:nvPr/>
            </p:nvSpPr>
            <p:spPr>
              <a:xfrm>
                <a:off x="1626694" y="2948881"/>
                <a:ext cx="67500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CFBC3D-7399-AD24-EBE8-4DFF8685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694" y="2948881"/>
                <a:ext cx="675008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082175-4ECA-E54C-FC82-13C2109DC605}"/>
                  </a:ext>
                </a:extLst>
              </p:cNvPr>
              <p:cNvSpPr txBox="1"/>
              <p:nvPr/>
            </p:nvSpPr>
            <p:spPr>
              <a:xfrm>
                <a:off x="2986177" y="3282744"/>
                <a:ext cx="675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082175-4ECA-E54C-FC82-13C2109DC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177" y="3282744"/>
                <a:ext cx="67500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781A91-5B10-0CCC-FA72-42D4B1AF6934}"/>
                  </a:ext>
                </a:extLst>
              </p:cNvPr>
              <p:cNvSpPr txBox="1"/>
              <p:nvPr/>
            </p:nvSpPr>
            <p:spPr>
              <a:xfrm>
                <a:off x="722857" y="2953800"/>
                <a:ext cx="564963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781A91-5B10-0CCC-FA72-42D4B1AF6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57" y="2953800"/>
                <a:ext cx="564963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16757F-C06F-B1B9-0F91-1514C11BB230}"/>
                  </a:ext>
                </a:extLst>
              </p:cNvPr>
              <p:cNvSpPr txBox="1"/>
              <p:nvPr/>
            </p:nvSpPr>
            <p:spPr>
              <a:xfrm>
                <a:off x="3179539" y="391717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16757F-C06F-B1B9-0F91-1514C11BB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539" y="3917175"/>
                <a:ext cx="28828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DC849FF-4D13-1987-137A-20EDE4C640EA}"/>
              </a:ext>
            </a:extLst>
          </p:cNvPr>
          <p:cNvSpPr txBox="1"/>
          <p:nvPr/>
        </p:nvSpPr>
        <p:spPr>
          <a:xfrm>
            <a:off x="348343" y="2369119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Input layer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56EFF-4BFF-6BF4-AA3F-06993AFC51D7}"/>
              </a:ext>
            </a:extLst>
          </p:cNvPr>
          <p:cNvSpPr txBox="1"/>
          <p:nvPr/>
        </p:nvSpPr>
        <p:spPr>
          <a:xfrm>
            <a:off x="2526828" y="2410433"/>
            <a:ext cx="1593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Light" panose="020B0403020202020204" pitchFamily="34" charset="0"/>
              </a:rPr>
              <a:t>Output layer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E0FA4F-5292-77A7-133C-85DF01C28C75}"/>
              </a:ext>
            </a:extLst>
          </p:cNvPr>
          <p:cNvSpPr/>
          <p:nvPr/>
        </p:nvSpPr>
        <p:spPr>
          <a:xfrm>
            <a:off x="626897" y="3688982"/>
            <a:ext cx="724395" cy="72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95FA48-372F-CE2D-BE41-DCF1D9E869D8}"/>
                  </a:ext>
                </a:extLst>
              </p:cNvPr>
              <p:cNvSpPr txBox="1"/>
              <p:nvPr/>
            </p:nvSpPr>
            <p:spPr>
              <a:xfrm>
                <a:off x="722857" y="3807138"/>
                <a:ext cx="564963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95FA48-372F-CE2D-BE41-DCF1D9E86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57" y="3807138"/>
                <a:ext cx="564963" cy="8617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85E35D01-AE9A-F91A-3CDE-9E2B39F578DC}"/>
              </a:ext>
            </a:extLst>
          </p:cNvPr>
          <p:cNvSpPr/>
          <p:nvPr/>
        </p:nvSpPr>
        <p:spPr>
          <a:xfrm>
            <a:off x="626897" y="5576778"/>
            <a:ext cx="724395" cy="724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81F178-52D6-E17C-E2E2-25DEFB5C3155}"/>
                  </a:ext>
                </a:extLst>
              </p:cNvPr>
              <p:cNvSpPr txBox="1"/>
              <p:nvPr/>
            </p:nvSpPr>
            <p:spPr>
              <a:xfrm>
                <a:off x="676369" y="5668737"/>
                <a:ext cx="65793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A81F178-52D6-E17C-E2E2-25DEFB5C3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69" y="5668737"/>
                <a:ext cx="657937" cy="8617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926411-D0B6-52F8-0D15-5AEB027B9BFF}"/>
              </a:ext>
            </a:extLst>
          </p:cNvPr>
          <p:cNvCxnSpPr>
            <a:cxnSpLocks/>
          </p:cNvCxnSpPr>
          <p:nvPr/>
        </p:nvCxnSpPr>
        <p:spPr>
          <a:xfrm>
            <a:off x="1505875" y="4146472"/>
            <a:ext cx="1364178" cy="90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0BCEF9-62A8-94AD-981C-EC270602491C}"/>
                  </a:ext>
                </a:extLst>
              </p:cNvPr>
              <p:cNvSpPr txBox="1"/>
              <p:nvPr/>
            </p:nvSpPr>
            <p:spPr>
              <a:xfrm>
                <a:off x="1556759" y="3655564"/>
                <a:ext cx="67500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0BCEF9-62A8-94AD-981C-EC2706024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759" y="3655564"/>
                <a:ext cx="675008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06E201-4374-A2BF-218D-8FD8B233F414}"/>
              </a:ext>
            </a:extLst>
          </p:cNvPr>
          <p:cNvCxnSpPr>
            <a:cxnSpLocks/>
          </p:cNvCxnSpPr>
          <p:nvPr/>
        </p:nvCxnSpPr>
        <p:spPr>
          <a:xfrm flipV="1">
            <a:off x="1483417" y="4609671"/>
            <a:ext cx="1502760" cy="13293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92E501-5035-FF3A-8FCB-2C5F22EE163A}"/>
                  </a:ext>
                </a:extLst>
              </p:cNvPr>
              <p:cNvSpPr txBox="1"/>
              <p:nvPr/>
            </p:nvSpPr>
            <p:spPr>
              <a:xfrm>
                <a:off x="1635953" y="4825113"/>
                <a:ext cx="675008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b="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92E501-5035-FF3A-8FCB-2C5F22EE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953" y="4825113"/>
                <a:ext cx="675008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2E1A5C-3872-50CC-7D62-7D5B75E02A8A}"/>
                  </a:ext>
                </a:extLst>
              </p:cNvPr>
              <p:cNvSpPr txBox="1"/>
              <p:nvPr/>
            </p:nvSpPr>
            <p:spPr>
              <a:xfrm>
                <a:off x="915165" y="4426450"/>
                <a:ext cx="261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2E1A5C-3872-50CC-7D62-7D5B75E02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65" y="4426450"/>
                <a:ext cx="26128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013F65-63C2-BC0A-4077-3114B081A490}"/>
                  </a:ext>
                </a:extLst>
              </p:cNvPr>
              <p:cNvSpPr txBox="1"/>
              <p:nvPr/>
            </p:nvSpPr>
            <p:spPr>
              <a:xfrm>
                <a:off x="917094" y="4706175"/>
                <a:ext cx="261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0013F65-63C2-BC0A-4077-3114B081A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94" y="4706175"/>
                <a:ext cx="26128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83EE46-B56D-11AA-9D1A-4B41304E5C1F}"/>
                  </a:ext>
                </a:extLst>
              </p:cNvPr>
              <p:cNvSpPr txBox="1"/>
              <p:nvPr/>
            </p:nvSpPr>
            <p:spPr>
              <a:xfrm>
                <a:off x="919019" y="4997471"/>
                <a:ext cx="2612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⋅ 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83EE46-B56D-11AA-9D1A-4B41304E5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19" y="4997471"/>
                <a:ext cx="261289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DBA38B4F-8F54-6370-C5E7-B95808C305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3083" y="2238660"/>
            <a:ext cx="4287088" cy="37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6820-217A-D407-BB02-AE93694C4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7DA9F-DE86-CD22-EC90-404715E19D2D}"/>
              </a:ext>
            </a:extLst>
          </p:cNvPr>
          <p:cNvSpPr txBox="1"/>
          <p:nvPr/>
        </p:nvSpPr>
        <p:spPr>
          <a:xfrm>
            <a:off x="717452" y="1126235"/>
            <a:ext cx="8525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MNIST (Modified National Institute of Standards and Technology) </a:t>
            </a:r>
          </a:p>
        </p:txBody>
      </p:sp>
      <p:pic>
        <p:nvPicPr>
          <p:cNvPr id="4" name="Picture 2" descr="MNIST sample images">
            <a:extLst>
              <a:ext uri="{FF2B5EF4-FFF2-40B4-BE49-F238E27FC236}">
                <a16:creationId xmlns:a16="http://schemas.microsoft.com/office/drawing/2014/main" id="{53055797-7818-AC9B-1D0E-1BC85B2EC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1526345"/>
            <a:ext cx="7543800" cy="458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ixels: The Foundation of Computer Vision | by Adeel | Analytics Vidhya |  Medium">
            <a:extLst>
              <a:ext uri="{FF2B5EF4-FFF2-40B4-BE49-F238E27FC236}">
                <a16:creationId xmlns:a16="http://schemas.microsoft.com/office/drawing/2014/main" id="{B1203ECD-33C3-F817-DAE6-CD43643C3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342" y="1842048"/>
            <a:ext cx="3335972" cy="388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AD5F1-6452-4A90-A99A-D906C3DF19A8}"/>
              </a:ext>
            </a:extLst>
          </p:cNvPr>
          <p:cNvSpPr txBox="1"/>
          <p:nvPr/>
        </p:nvSpPr>
        <p:spPr>
          <a:xfrm>
            <a:off x="9242474" y="5926379"/>
            <a:ext cx="160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784 total pixels</a:t>
            </a:r>
          </a:p>
        </p:txBody>
      </p:sp>
    </p:spTree>
    <p:extLst>
      <p:ext uri="{BB962C8B-B14F-4D97-AF65-F5344CB8AC3E}">
        <p14:creationId xmlns:p14="http://schemas.microsoft.com/office/powerpoint/2010/main" val="44535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1205</Words>
  <Application>Microsoft Macintosh PowerPoint</Application>
  <PresentationFormat>Widescreen</PresentationFormat>
  <Paragraphs>359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Helvetica</vt:lpstr>
      <vt:lpstr>Helvetica Bold Oblique</vt:lpstr>
      <vt:lpstr>HELVETICA LIGHT</vt:lpstr>
      <vt:lpstr>HELVETICA LIGHT</vt:lpstr>
      <vt:lpstr>Montserrat</vt:lpstr>
      <vt:lpstr>Montserrat Medium</vt:lpstr>
      <vt:lpstr>Myriad Pro SemiCond</vt:lpstr>
      <vt:lpstr>Roboto</vt:lpstr>
      <vt:lpstr>Roboto Thin</vt:lpstr>
      <vt:lpstr>Office Theme</vt:lpstr>
      <vt:lpstr>PowerPoint Presentation</vt:lpstr>
      <vt:lpstr>PowerPoint Presentation</vt:lpstr>
      <vt:lpstr>Linear regression with a neural network</vt:lpstr>
      <vt:lpstr>Linear regression with a neural network</vt:lpstr>
      <vt:lpstr>Linear regression with a neural network</vt:lpstr>
      <vt:lpstr>Linear regression with a neural network</vt:lpstr>
      <vt:lpstr>PowerPoint Presentation</vt:lpstr>
      <vt:lpstr>Linear regression with a neural network</vt:lpstr>
      <vt:lpstr>Image classification</vt:lpstr>
      <vt:lpstr>Multi-layer perceptrons (fully-connected networks)</vt:lpstr>
      <vt:lpstr>Activation functions</vt:lpstr>
      <vt:lpstr>Activation functions</vt:lpstr>
      <vt:lpstr>MLP with non-linear activations</vt:lpstr>
      <vt:lpstr>Why are fully-connected networks not good enough?</vt:lpstr>
      <vt:lpstr>Convolutional neural networks (CNNs)</vt:lpstr>
      <vt:lpstr>Convolutional neural networks (CNNs)</vt:lpstr>
      <vt:lpstr>Convolutional layers</vt:lpstr>
      <vt:lpstr>Convolutional layers</vt:lpstr>
      <vt:lpstr>Convolutional layers</vt:lpstr>
      <vt:lpstr>Convolutional layers</vt:lpstr>
      <vt:lpstr>Convolutional layers</vt:lpstr>
      <vt:lpstr>Convolutional layers</vt:lpstr>
      <vt:lpstr>Max pooling</vt:lpstr>
      <vt:lpstr>Dropout</vt:lpstr>
      <vt:lpstr>Convolutional neural networks (CNNs)</vt:lpstr>
      <vt:lpstr>PowerPoint Presentation</vt:lpstr>
      <vt:lpstr>Conventional discrimination (P/S ratio)</vt:lpstr>
      <vt:lpstr>PowerPoint Presentation</vt:lpstr>
      <vt:lpstr>Network design</vt:lpstr>
      <vt:lpstr>Network accuracy</vt:lpstr>
      <vt:lpstr>Which parts of the spectrogram are most important for decision making?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Ross Ronan Maguire</dc:creator>
  <cp:lastModifiedBy>Maguire, Ross</cp:lastModifiedBy>
  <cp:revision>2</cp:revision>
  <dcterms:created xsi:type="dcterms:W3CDTF">2023-04-04T20:32:33Z</dcterms:created>
  <dcterms:modified xsi:type="dcterms:W3CDTF">2023-04-11T17:00:42Z</dcterms:modified>
</cp:coreProperties>
</file>